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6" r:id="rId4"/>
    <p:sldMasterId id="2147483687" r:id="rId5"/>
    <p:sldMasterId id="2147483688" r:id="rId6"/>
    <p:sldMasterId id="2147483689" r:id="rId7"/>
    <p:sldMasterId id="2147483690" r:id="rId8"/>
    <p:sldMasterId id="2147483691" r:id="rId9"/>
    <p:sldMasterId id="2147483692" r:id="rId10"/>
    <p:sldMasterId id="2147483693" r:id="rId11"/>
    <p:sldMasterId id="2147483694" r:id="rId12"/>
    <p:sldMasterId id="2147483695" r:id="rId13"/>
    <p:sldMasterId id="2147483696" r:id="rId14"/>
    <p:sldMasterId id="2147483697" r:id="rId15"/>
    <p:sldMasterId id="2147483698" r:id="rId16"/>
    <p:sldMasterId id="2147483699" r:id="rId17"/>
    <p:sldMasterId id="2147483700" r:id="rId18"/>
    <p:sldMasterId id="2147483702" r:id="rId19"/>
    <p:sldMasterId id="2147483703" r:id="rId20"/>
    <p:sldMasterId id="2147483704" r:id="rId21"/>
    <p:sldMasterId id="2147483705" r:id="rId22"/>
    <p:sldMasterId id="2147483982" r:id="rId23"/>
  </p:sldMasterIdLst>
  <p:notesMasterIdLst>
    <p:notesMasterId r:id="rId42"/>
  </p:notesMasterIdLst>
  <p:sldIdLst>
    <p:sldId id="304" r:id="rId24"/>
    <p:sldId id="256" r:id="rId25"/>
    <p:sldId id="291" r:id="rId26"/>
    <p:sldId id="285" r:id="rId27"/>
    <p:sldId id="284" r:id="rId28"/>
    <p:sldId id="293" r:id="rId29"/>
    <p:sldId id="294" r:id="rId30"/>
    <p:sldId id="295" r:id="rId31"/>
    <p:sldId id="296" r:id="rId32"/>
    <p:sldId id="286" r:id="rId33"/>
    <p:sldId id="297" r:id="rId34"/>
    <p:sldId id="298" r:id="rId35"/>
    <p:sldId id="299" r:id="rId36"/>
    <p:sldId id="287" r:id="rId37"/>
    <p:sldId id="300" r:id="rId38"/>
    <p:sldId id="303" r:id="rId39"/>
    <p:sldId id="302" r:id="rId40"/>
    <p:sldId id="259" r:id="rId4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9405E"/>
    <a:srgbClr val="148CD6"/>
    <a:srgbClr val="106FAA"/>
    <a:srgbClr val="0941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9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7" qsCatId="simple" csTypeId="urn:microsoft.com/office/officeart/2005/8/colors/accent0_3#9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  <dgm:t>
        <a:bodyPr/>
        <a:lstStyle/>
        <a:p>
          <a:endParaRPr lang="zh-CN" altLang="en-US"/>
        </a:p>
      </dgm:t>
    </dgm:pt>
    <dgm:pt modelId="{409CD644-6D84-42A3-A40F-54ED168C8E6F}" type="pres">
      <dgm:prSet presAssocID="{9E4703A2-10FB-4869-A797-1EE97028710B}" presName="pictRect" presStyleLbl="node1" presStyleIdx="0" presStyleCnt="1" custLinFactNeighborX="56360" custLinFactNeighborY="4324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</dgm:ptLst>
  <dgm:cxnLst>
    <dgm:cxn modelId="{729BB603-4FFF-7641-8EC1-F6ACF9FB47E6}" type="presOf" srcId="{9E4703A2-10FB-4869-A797-1EE97028710B}" destId="{FA769293-6C0D-4117-9EC0-6F43B97F8271}" srcOrd="0" destOrd="0" presId="islide.smartart.onepicture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8DB0DCF2-C5BA-6248-809E-0B43A8C5EA5A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3328088" cy="246621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25A7-BB31-4AA7-812E-6A317F667028}" type="datetimeFigureOut">
              <a:rPr lang="zh-CN" altLang="en-US" smtClean="0"/>
              <a:pPr/>
              <a:t>2018/5/15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F88B-9D5A-4713-8DF6-F68F2B53DF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3361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384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498388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F2EC-60EF-4338-9D63-CC1CC3930C0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9DBD8-A83D-47F1-BB76-F7FCA22BCB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311252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DACB-1FAF-44B8-9F21-B77C09E736B8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13E2-C03E-4F12-A964-39B803A8FF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6858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F193-ACCB-4DE6-B5D6-412F42C8B5F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5D538-E56D-4651-A21E-EE7112CB94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25310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DAA12-1C9F-4F7D-82BF-9B25EA55B65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AD7E3-AD53-43BC-97AD-0501A63D1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70717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63592-A65E-4B13-963D-F69E5FC879C4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9468-6E6B-41BF-A6AF-713477D8A1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39386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B8F6-ADDE-44B1-9436-3F95059BA5B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7277-A5E0-4805-A215-BA70044FA3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861887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ED9E-0111-4C65-BD59-D3BC7802BAD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EE94-58C3-4211-B5F9-56159BDCEF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483351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0151C-06B6-4C84-9DCA-B4444D0B70F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9D655-F06A-4544-BD1C-05B2B4B9F7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040352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9B8A-58C8-4C0F-9A51-5210A1016F3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E9982-E62D-43B4-B1B1-0B072F232B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548469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08BE8-043C-44EE-92E0-ACA965C2F6A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B2C4-56B5-48A7-A036-2270829E32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228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96046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7222D-C51F-425B-9EC7-39A4642EB8F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AED5A-1FB8-41D3-89B0-E37093CA87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70321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B26F0-27E3-45F7-8916-6E7903C7D44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86AF9-9D7C-40BB-B346-23E3013FFF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94160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F7AB7-83C9-4C1E-AF26-DF81BA9D6838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F095D-9625-4E7D-8040-EF0FC8860B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90598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3FD4D-EDC3-4ED7-8974-CE4A9D74A7E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8A3D-82AE-433F-BADD-B996208E63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930246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FB94-05FF-446E-9BF8-81D92C58CC8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EDF39-7B73-4CD8-8344-47368F0E5A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78058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E2EAA-C658-43B5-88DB-B9D7FFA17E5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8D73-C57D-49FC-AD57-8DFADA6324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285768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D000-5A35-4283-BF5C-9B46218A8A48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4EC7-1239-4E07-A9B3-23730C93F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157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8A1C-C166-4BE4-8BDC-BD9B37B1E1E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1EDE-813B-48FB-9C62-2261061CE7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0647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B7EB-C111-4265-88EB-FF162C46276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960C-5F42-447C-97BA-A492851BD3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09347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36FED-0110-438D-9EA7-7F5CDE70A95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DF2F-16B7-45A7-9E7C-B991C4C8E4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4654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A4B3-8117-4845-AD44-DCC16E1C578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52324-3DB1-4B69-A0B7-2A238EFCDC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89529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DEE1-C77F-4833-94C0-8C919217DE0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40BF-8534-4613-8EE8-BFF98E3BB2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476856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49262-06F4-4A0D-B8EE-68F770B34E8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D49F-A2DF-44E8-86B1-2EAE9A8498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07374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DE0E7-2DA9-4497-941E-F94C9DBFCD6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A544-5B5C-457C-BC04-B66DBAF2D2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62859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A5F1-33F7-4545-A9DD-A88D4E7EEEA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3CD0-63B0-4EF4-8D82-23A78B0D12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016644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609D2-DA55-4F02-819D-956B44B91C3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58874-9B21-4DEF-AFE6-746D89697A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552054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8D725-3550-45F2-A5DA-F034944682A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C06D-9353-4B0A-9F38-F906AEF241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399656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069D2-A97A-441F-ABB8-133E088026E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39BA-6A9A-45CD-8597-D668248776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123538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EA27-B869-41BD-A170-34552776648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956F1-8425-4D22-9B58-8BA96232B9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07314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2DF47-E831-4541-89C6-A6497F28A42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F3150-9776-4AAB-9D4E-4377803BD4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27649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6E550-CC6C-4082-9BE1-E5FBC30CEF14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4CDD5-1F8F-451A-A50E-39DFEB9FD4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4985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7BFF-AA8F-434B-97DF-1AD7E825B77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915D4-0959-4D68-B052-1832A3BF4D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4674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44B5-89BB-4EBE-B277-038D6C95CA1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C0DA5-9351-4338-94EB-7978D124A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986750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841F-3903-499D-8773-4CFDD234CE4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CE53-5AC6-4994-998E-5EF938C5FD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6230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62644-D112-4475-8977-C9C8675CADC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39B97-4B93-4CF8-8A45-380458F15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608348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1E8E-F86C-4466-9BA1-66B0E271A6A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2BCC5-D87F-4B20-828B-363F294B73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153189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4AF95-BE0E-4A8B-B61E-E52E80D979E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471FB-1A53-4A97-A1B0-DCFB78C8DA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19449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D111-6C5C-49F1-A6C1-E72263A255F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F2D7F-3735-45D7-B7A1-46AC9E2D42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824439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38B28-0535-4D11-870F-213C7B78514E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7C880-B1CB-489D-B1A5-78C3157AB5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03768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0FA9-F15D-458F-9799-F6F80598525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737D-E5C7-4F2E-A163-25AD32EFB1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46763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2B60-555D-4862-8097-BF8C3AB511D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5D21-4584-486E-86F5-DC3F441793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73593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04B9-B609-480B-8E9C-7786DCFEB36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FEC3-499F-4D1E-AC70-131983A1EF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5788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4036-8854-4EF1-B441-6E02ECB7584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C448-E2B1-4797-9791-5404B4908E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227016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AE50-118A-436C-8D35-D362FC164CE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37EE-A3F5-4B12-A485-68AED78483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273326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2548-2AB1-4646-9C04-0DB0610C3364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EADB-D4AF-45F9-9321-95B1C577BC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76006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4A43-7335-4217-9B3F-49572824A9E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609B-A585-441F-BAD8-E0BF1947AC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54155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376E-928E-4EFE-8B0E-67714898082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FF5F-5137-414E-B87B-66484C685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73899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931D7-FBDE-4063-9528-789E283A3A04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51FA-79E1-482A-B11F-99F7886B72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764445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AD6BF-5FCB-4235-8CA6-E4E3D592F56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D8711-F315-4151-A769-20401FAE8B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749790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94C63-0828-47C4-8607-16FD5B35150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7948-203C-4BDE-9323-F42A1976DA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907991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6180-94A6-47AB-BABD-C9275CDB932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327F-7E3B-450B-83B7-BF3A71CC74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22325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0B19-618F-4529-B746-519B20AF18C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EC56-230B-4864-AE71-8F6CD952C7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945938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5E5E2-F1FC-4F32-A2DE-D89C3FD95FD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85E4F-0EF4-49D3-BBD9-82CB44AEFE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9889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EEC5-04E6-4227-8EFD-DFF3FC2FD7C8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31E6-52B3-47C4-A3BC-4C607B7D3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74923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FBE7-4FC4-41E1-A9E7-04B9EC320BF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97FF-A70A-40E3-BECE-C870544982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10198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94739-B132-4605-B873-4BB147A2EB4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4776-C457-4892-8656-6D31F5D08F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523871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1DEC6-0798-4E39-86D5-C737FE3F478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403E-CB73-40BE-B943-E01DE55197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392326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258F-9685-4CFD-8D49-7A414F95197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DB1E7-065B-412D-B5F2-6EE361BF49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729391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97FBE-9D35-4D06-A488-0D992FFC6DF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406BB-17C1-463B-A3BB-C0F9FECB6C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784572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B28A-7561-48A3-8E0E-0FABC71F15B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540E0-1D5C-4ECD-931B-5E7FBEF1BA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583441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CDA33-BFAA-4CD8-9C2F-B8B026DD90E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EFB90-2415-46E5-9A66-609F12C33D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095939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DCFC-7714-46CD-8D1A-68C59DFCC3B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5C30C-2AE2-4678-9C02-78D6A4BEA4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948879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BA2C8-F0A0-4078-AA32-627FDAFB342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92FA-5B06-4A83-AD29-4EB427E251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821883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5EEE-A8DC-4D8A-BF5C-E44B3C88E9E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56D5-AAA6-4F74-9946-1FA7313BFD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51853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DE9F-FA9C-4281-A54A-166D7F993AA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04AE-BC66-4ACA-A979-4E55FD0AAE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333047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A052-309E-4682-B1DC-9CA68D13862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BB49-9CD3-4634-9615-2F57946429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07236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51EE0-3C3C-4A7E-B8F4-717B294AC9D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768B-A24A-4F99-B472-95A5E3EF2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75063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3EE4-08C7-4EAD-9971-D6C28941BF5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312BB-D809-4FBF-8A02-12A13F8731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39257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0C53-707E-4B8C-BBB4-C840EF37C80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B9DB9-2AC8-485C-B3E0-59565BFDB3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731401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B36B8-43A7-4771-8BBF-0D30DA94AF7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2394-CE74-4AC6-8CB1-CE9A1183BC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072338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1E339-9477-4ED3-8CC9-BB6062F8177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20EFD-4410-4D40-A958-B3C2D22DC4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9537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3AAD8-C90E-443F-AB80-F920FB9F9EA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5510-7D79-44DD-9519-A1FBF1C8F5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202822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B166-B7AD-4796-990C-331C31538954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4CD9-47C7-4F7B-8358-C4E4C81C14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899986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0D3FD-DF29-4872-ADCB-7833BD368A2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A14BB-CC1E-4488-B1DB-D04AAD2EC1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32077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0CB0-5A2B-4674-8307-81EB9B23EE1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841EE-45DD-47D0-88BD-1B1ABB2E54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0827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04429-2F5A-4694-B182-085E6D2597A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A281B-1380-4E2E-BC9B-E656C44F30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016488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1CAA-2B76-4264-A1A5-3A1F76E5ADA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2328-9E01-4554-91CB-E3AE806A34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08192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9D688-E7A1-43C5-8FF0-C171D0EB6D7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7C339-9BEE-4C71-9123-5DD120E5E0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670291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BBF0-CF7A-4E99-A5C2-337029A2A75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9965-6E31-43B6-A1BB-69D164D88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250017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63078-AC99-47C7-A7A6-736723DC7E44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26C7-0665-4F72-9240-BC121EDC75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546498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1851E-361C-4ECA-8A80-69A03EF4916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2C5E5-15AF-4AAB-8508-2984E6EC81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770244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5024-A0F2-4D86-955E-AB65C15B6E4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31FD6-5CF5-4549-A4A1-0503E5D80C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818849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1189-49CC-4D76-A459-71594D0B519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A245C-9540-4E8F-A80C-30E7AF619E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548717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CA39F-1158-4F64-9DE7-741F6BBB874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1756-0C12-4A7E-BBDD-B89F9BEFFF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91723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EA1B-B584-495C-9568-1454C78BA05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7AC7F-AC9C-4435-B4B6-1E939EC80E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575319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4A82-BA81-403D-9190-4A136D5EEB9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EC37A-5D3C-4139-AEB0-2B8E48C63F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35009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AD22-60CE-446B-9436-1274F11F182E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1452B-0BEA-4CEA-B95B-07BA6C6239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7342450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375E-4AAC-4D18-8548-C40C63419DA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4233-BDBD-4F54-85DB-CB7FF9A450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337662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1E12B-57A5-4168-8C31-B00458E1527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55B0-A116-4960-856F-7668792D77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7065399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753D-FFAA-4C5D-99C3-8CF250B42BC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411DE-7B13-4B4B-BA31-5EF9ED99E1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88475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1F23-68E4-41A1-8DC5-0BC78E87949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3EF43-B43E-4670-B3A5-163CC49105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367030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F2847-96BF-4B18-B36C-45B117B605F4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2FDB-3FCD-4D0A-8542-73AC1954AD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12984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BC15-E53E-44F7-B054-DEC5FA67975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6DC8-2513-4CF8-A402-1B244923FE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487319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DD23-C383-4436-B796-EF187611849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3C51-2FE3-4738-BA07-E200904A45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030739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176F-0904-446C-9584-CA7A29FCD5F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93AB-04E0-4BBE-9D7E-FCECACE152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13063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2027-1637-40D0-9F8C-18ACFF4DEBEE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B606D-EA9F-4C6D-A7B7-5F45CB470F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65563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3B93-1DEF-411E-8127-17D1C39E1B9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C71B-143A-4695-98EB-6EA038B9F0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7043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E9D4-9871-4988-9BAC-30EF7547A91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571E-477C-4DC5-871D-1AB72FF280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7474830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25F2-E059-44A6-9E9B-7CE009C3A91E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F3208-653D-44EC-A1F5-E74339D49A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8122573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71435-2FE1-41EA-97D3-41D90090AB2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4B55-EC1E-44ED-8CA5-822759F643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52604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F7598-ABA5-4F36-9F0D-0A08EB061DE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7CA5-449E-4286-A194-114166C23C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278734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CFB9-4349-45BD-A929-6F314009DD6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A86C-7AC3-4300-B926-7572BF5F30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330474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6A45F-F55D-4E63-A8A6-25023E93676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6C2A-C0BD-41BD-9577-11470028C2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760501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AF48-9265-4350-A167-951A45CD1A6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7938-AED9-4A52-83C3-FE860A3AF7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17332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3DD73-8A65-4EA5-950F-061E1485544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05811-5F17-4CFB-BD8A-AB62BDAAE6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7994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8627-C60A-4CF0-9D4A-11CD71FA300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4EDA-4F05-49F4-9541-75AA0B2A2B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35769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EB09-B92F-4FFF-850E-028E2623DE4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D614D-3D78-4B14-856F-16BE3C5C7B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860189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EA39-B9E0-4DE7-A5C9-33898F37A5A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967D-36BD-4010-A815-3F468CC722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7240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0599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C198D-C024-480C-AE03-DA9A8CE3075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E2FE5-1237-48B8-974F-C6548295A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5419125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A036-4386-459B-BBC2-F9D03CDCA7E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DC82C-3576-406E-8045-1909E1BB4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8549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A0D9C-77FB-42F3-B832-285FACF7C17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71EB9-75A1-4DEB-9D60-FEC51AD527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258054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B56D8-323D-4B68-9E9C-85DE76E42C2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66FE2-B208-448B-8330-481AE41742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776329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7E74-9377-41B0-A0F9-BDFE74E0B92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A949-9B8C-48DC-8DCF-C4818BCF0D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814642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2463-F776-4CC9-BF1B-03B13E2EC0C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262F7-86D7-4BEE-A37B-8A440C22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9347243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C02A-11F6-470E-B410-E7F1D4600C6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8DBB-9B1E-42C8-ACE1-12DD65A089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160146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66A37-EE0B-4679-8699-5A64A2C9774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AB18-BEBE-4B17-A75E-B1CBB8DD2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3346495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29AA-8816-4804-BA3E-880DF72E5674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0F83-C5C2-4623-973C-C601FAB436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976127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7B5B-47F6-4C13-8F85-2277C2F944F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45D3-F1E3-4559-93D2-57AAF8CAFA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3729324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D01C-523C-4627-B529-B54B42F9280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9B600-D6DE-4D4A-B8B6-8051E02749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31438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69276-0535-4AE8-942E-011ABC7B88A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D805E-149F-4FDD-8264-FD198B813A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821997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52A51-E82E-440A-8D32-614AEEDF0B9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DFF7A-6641-4228-B3D7-96B226DDD2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6695920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BB26-B5EE-46D5-844D-D2BF61A74C4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4EDB9-0C0B-4CF2-804C-32B0C9E934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032440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DB30-F6B8-40F4-BC0B-5E290AFDA9D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4B357-B5BB-4615-948D-EF7D2E3F08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0645335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A250-4D51-443B-A5BC-6DDFE103BCF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06F0B-D68D-43C9-8EC4-B8EC510CE3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281980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E0AF7-31B2-4A9C-B49E-BABA2F811AC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887A-5CBB-412B-AD70-9115D7473C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199464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8965-F519-48DD-8EED-77BBE1CC1F6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A585-DE1D-4C0A-9B80-68158F141E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1041365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8CDC-07D0-4AB5-842A-17950A33A66E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50AC5-BC34-4A82-BB64-766D87FFCC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76937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C6FB-E5A1-4FB9-9C87-40DCA5D92A6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E8A2F-F519-42C0-9D72-9DC1C8FE15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229646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5C2B-76CD-46AC-B5E3-68C8310B68F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D62AE-3BE6-4B29-A22E-18D6777EFB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75210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C6CF-B059-44FE-ACB6-56D3E8DF933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F0EA-3589-4D07-BAE8-6F52F21C97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38120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CEC1-490F-4948-8BA5-56831DA5DFD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1301-4743-4726-B84C-4C48CCAC1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033811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91F3-1CFD-441D-89EF-0F103B4FBA5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043F2-B19E-4837-AC13-49A5497850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299941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4CB5-119C-48E6-81AB-DF31DA18FAD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6029-D872-4337-806B-FD29DCA3ED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3439236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D87E8-0DE3-489B-9F32-1FC071DAE07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20C02-30EF-4E53-9C8A-83D4D4BFC7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95109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4DCD7-F869-4292-BF8E-969F49661A8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923D-7F21-40D5-BE60-C0ECC4ECA1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651829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BB020-D643-426A-96D7-2656689A2F7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9870-68C1-47A6-B9FA-163602A9B9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304069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5B19-EF30-4020-837B-D524E1E7D6D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5875A-0014-45E7-9264-81EE9B5CF1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37493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30783-C493-4E4B-9F1E-4114E1C86E88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16D71-240E-49EF-9939-04421028B7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791975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80CB-FD30-429A-8E60-039ADC26393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4EF95-5761-4FA3-825D-BD23D8910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4580736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98F5-AED5-4CD0-AD2F-FB021958AF0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BDC4-8E05-40EB-85F0-26ED9FBCF7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657848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6416-CAF4-4CA1-A4AD-236ACBF5F3F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47DAB-20A9-4183-B625-6D5FBC433F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6996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4963461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7ED7F-B74F-4705-A79E-C4D97598B78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37A36-B52A-40F3-B1E7-50D15C9474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917474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FAB0A-F7C1-4B78-8945-80AF06A533C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AD9D-E9D9-4B98-8A6F-ECDAE49284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9477534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4E38-132D-49EB-9FE5-40CB5086CEF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60EB-99DD-4E10-84BC-B1DAA3F6A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40861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268A-2D7C-4424-8ECE-5DAE884B48F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9C2B-A77A-4BDA-8DC1-2B6D51961E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754702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D3E9-D6E2-480E-94F6-5E9509EBCB1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F497-8C09-4744-A19C-211BBC4D63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5780372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81624-47F0-469D-8E9F-26D71189955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CCAE-EAED-4DBC-AA6D-4AA1A2650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1354395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4F5F-58A5-4DCB-A64A-7C5E9D74630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532CB-B942-45B5-A064-59F40866DB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8904390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468-AF1E-4E5F-BC58-7CFA94F8AE37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057B-1380-42E4-B36F-A7641D9A47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1054557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C2EB4-94CE-4B07-9BB4-AF7DCE4E7C1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986B-4B42-496C-AE70-460E45AB9A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789973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0AE2B-ABAB-40C0-9BD1-2E5A70466FB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E8E54-3FDC-4698-8782-CEE722192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78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824724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284D8-795E-44C5-8EDF-0DFF482C642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A052-7270-4911-947A-A4341B6AAA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983601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445DD-083B-469A-BE4A-2B45A9243D6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E90B7-365E-4046-8822-24C2A6F4BA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8865145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E4C2-7F09-4383-B2DF-D48E6AFB969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1892B-CFA6-4121-BF37-1D020A488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6764846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8374196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9020546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7446957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3292515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182726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5381986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74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76158105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62519357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46004467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362620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22549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08966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1476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9764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8848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22773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33588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985026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7113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304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86350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52826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374280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39382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981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988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7939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6986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181690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0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87483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8143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AEAF-19BF-4AB3-BF7D-60C12EF9DBF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4C64-8EE2-480F-8FD6-711D7ABE78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01095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70F72-7791-44A9-8D40-AC1402685CA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974C8-270A-4B34-9FDB-0B40AFBE9B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4738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60D84-E1B9-4EA7-8EA3-0D355656BF3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35B83-2D76-4836-9B79-2C2920C25F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1059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FFCD9-2380-4A90-B48A-DDCF6F08527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239D-E2BA-4612-AA04-6E7C8FCDC4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67169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8F18-905E-43E7-BAE3-7F42DD6B547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68E68-5F44-4E83-B4F9-1A9A6E5B9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615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0998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9A20-0B0B-4F09-88CB-AF5F165EA9E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92F82-89F1-4C5F-AA4A-C3AD414836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79803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C9E4-CF3A-43B6-80F4-41EA5978544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17A0-5993-4916-A238-6A8A4ED0FB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4979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D456-6D32-4864-8555-BC28A027F3E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E358B-800F-4FDC-BB2D-9D214FE71D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77976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B6BF0-83FE-48F0-8A47-9DC2FE2E481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98125-583F-462A-AB54-03E5A7D206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60890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6889-B120-47B5-A5A6-F5A6A472830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03132-B433-4B6C-9805-1A69FFFD33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9929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E43A2-A57F-42CB-AEB6-6A277ACBAF9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9E5F-5E88-4A38-883C-5CC1311B89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78420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D930-EE88-46A1-93A6-CE232E0F32A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077FB-F67D-4910-8945-B52FFE5369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5072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76BB2-782F-465C-9386-3D28D8401FD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65B7E-6199-4C86-8F27-EFE84C42AF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93501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80D39-3B19-4A0B-BD76-D2F1FBE42F38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A177-4B39-42FD-AD91-3BE9DCD615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01914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BCBE-0E48-4F83-8432-3E7422C0271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B2C61-3FCA-4C1B-AEA9-08484B5704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357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186360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C295B-DA40-40F1-A8FB-B9A91E41010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64ED-9955-4C7F-8CE6-261B8C46F8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16107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EC98-5598-4F40-A6EB-DAE51A0DDF7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03673-D4CE-4E6A-BAE0-2A6197BA3E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18422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8EBA-A739-483B-9BC1-EB93CF36582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C3BF-46BA-41FC-9489-3786866D65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9089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A83C-0753-4B10-B51A-CB548B49367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88494-19A3-48F8-B9F0-754F4D973B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4690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0AC5A-71FF-4F1F-8433-F2E1F54D9C9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8D59-3A83-427B-A421-876EB55625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01705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6B41-B1BA-4A9D-832C-4EE924E4AB0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52CA-766C-4D39-BBE1-BEC5F8878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76503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3A5D-61A9-4BDC-8C7B-3F57E256B9F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018F5-2AB2-4334-A3B6-1D5F04FEB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61830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70345-4E18-4D55-A2B9-067DCD3DA59A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2911-C180-4832-B605-475D93B449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66143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DE187-EF42-4BA2-94A2-64B18D0CCBB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7E40-1F36-4630-B0C9-70668999AC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07112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E29C-BC0A-4CA5-A960-A857D81F8C9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63E0-F929-4AB5-BA70-BE40BD676E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1448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361908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549C-9114-4AB5-821F-A4AF723FCFF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1F9F-83D9-4C24-876E-F339F2991C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98609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1A72C-AC80-460F-840D-47F6F525C81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476B-9092-47F9-8805-9CB46C372A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13506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D934-F35E-4F6B-ACE4-67BCC5AB5B5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3840-53B5-4F3E-9943-58EFDDD2EA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98334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FB3F-129F-4FCD-A0F1-F9EAC172476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4D49-8296-420B-9784-4689E3A937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0120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74E1-219B-48FF-B79C-A07FE4CB503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0E1B9-DC71-4C24-9B53-4086C7726C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736784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ED3C-5A1A-4A68-B144-FA3C6795893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3D5B-7442-4700-B67E-FD09B7E007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03560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9DD4A-3CC5-45B6-A482-4AB6A6B8976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5361F-8BA1-4EE0-ADC1-14A3CBBD54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0608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7A792-6422-4EF6-B15E-EB1F52E2BEE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ADB08-7017-46BD-9A32-1ED4370A31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1807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4083-CE48-4089-976C-06B8D06E654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98483-75E9-4E8E-8E68-69E5D85BDA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63488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FFA18-E4B4-408C-B807-0133E8B33AE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8808-54EA-459E-8173-9A79F340F1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64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428302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EF6C0-1915-4664-A7E8-4A0614B7B668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31E51-F7C7-4B42-8496-F2DF79597A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885466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E4B4-5067-4658-9419-369740CF08D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D5A7D-AF29-480C-933A-E1055044C3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31829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78B4-4EFE-4A6F-AAE2-9BFB909778B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885D-DC3C-4DB9-A014-6FFADFB799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55558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3A61-9BE5-45ED-9650-A68C48A705B8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DBCB-737B-42FD-B474-B5F1FB36E9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34521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C7FC-4410-47C6-A080-7E6F3DA065C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F7B5-DA53-4ED8-87F6-BF335D5214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59813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CF30-04C5-4CE6-8B4B-B74579010BE0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F94F-73C1-4C85-8DAE-4367A5426A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856589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9431A-3B71-47B4-81AF-8674579AA65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8183-695E-459D-B00C-AAEE3E8C9A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28245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B66E-A16E-4219-A55D-A52FE9FF71B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95A0-4C3F-451F-BDCC-8736F15148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57626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5AFE-4B07-447C-82CC-F484FAD3D26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CC34-3E7B-4E6A-A77B-C09798FA73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382122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C85F5-4B54-4506-80FE-896FF74F5A6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3FEB-D915-4F44-9593-CA4BDAE16E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869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2404169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D5499-9A7D-4710-AF8E-E3B203BDD00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5743-3EE0-4956-BCBF-28DD0DFDEF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733829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004EA-8AD5-425E-A635-7B8B6486CFD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C1AD-1A9F-44CD-BFBE-B8F5ED60B6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79650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E5A3-12CE-4344-B355-7630826F132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DD4F3-FCDF-4740-AC4E-99D93086D1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86345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C30E8-2601-4C06-AA18-A8C4FF228EC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0E31-3393-4F00-BEA1-B1598735D7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50015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BDBCA-AB4B-4FD3-9510-C11CFC75138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C2D24-0778-45E3-ABAD-90D6B252AA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19184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44DA-4BD6-411F-B631-36E96563F78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255A3-77A6-4BD7-B77E-9A6633797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995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B0B2-7AD4-4E82-8D6C-3A78A09626FF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C8AD-328B-456D-8A00-6E575EE0F7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746126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5669-46E2-4EC2-B608-CA3B6B47F0BE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3B90-1BF3-4E1E-AB48-4C3DF69C67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510701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8F54-972B-4263-97B0-48D4C25A963E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CF99-7F04-4DCF-85DB-59F186370F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62972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0638E-E437-4C13-B710-1F682E79F1E8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914A-230C-436A-BC6E-7695E87CE7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3115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6512428-E4CE-47F6-A872-FC8BF9F31D4D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AF2E977-ED0A-4841-AF4C-FB22518DDC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F18F249-C29C-44EF-B1D4-76B31680923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1331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0419C71-DEA6-4F28-B419-97AA883E15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36613"/>
            <a:ext cx="49149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4340" name="矩形 2"/>
          <p:cNvSpPr>
            <a:spLocks/>
          </p:cNvSpPr>
          <p:nvPr userDrawn="1"/>
        </p:nvSpPr>
        <p:spPr bwMode="auto">
          <a:xfrm>
            <a:off x="0" y="5391150"/>
            <a:ext cx="12196763" cy="1325563"/>
          </a:xfrm>
          <a:custGeom>
            <a:avLst/>
            <a:gdLst>
              <a:gd name="T0" fmla="*/ 0 w 9144000"/>
              <a:gd name="T1" fmla="*/ 0 h 986547"/>
              <a:gd name="T2" fmla="*/ 12183923 w 9144000"/>
              <a:gd name="T3" fmla="*/ 90530 h 986547"/>
              <a:gd name="T4" fmla="*/ 12196763 w 9144000"/>
              <a:gd name="T5" fmla="*/ 1230190 h 986547"/>
              <a:gd name="T6" fmla="*/ 0 w 9144000"/>
              <a:gd name="T7" fmla="*/ 1230190 h 986547"/>
              <a:gd name="T8" fmla="*/ 0 w 9144000"/>
              <a:gd name="T9" fmla="*/ 0 h 986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86547">
                <a:moveTo>
                  <a:pt x="0" y="0"/>
                </a:moveTo>
                <a:cubicBezTo>
                  <a:pt x="2258729" y="1963553"/>
                  <a:pt x="5821913" y="455460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1D100"/>
              </a:gs>
              <a:gs pos="1942">
                <a:srgbClr val="D1D100"/>
              </a:gs>
              <a:gs pos="60001">
                <a:srgbClr val="FFC0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1" name="矩形 2"/>
          <p:cNvSpPr>
            <a:spLocks/>
          </p:cNvSpPr>
          <p:nvPr userDrawn="1"/>
        </p:nvSpPr>
        <p:spPr bwMode="auto">
          <a:xfrm>
            <a:off x="4763" y="5530850"/>
            <a:ext cx="12195175" cy="1227138"/>
          </a:xfrm>
          <a:custGeom>
            <a:avLst/>
            <a:gdLst>
              <a:gd name="T0" fmla="*/ 0 w 9144000"/>
              <a:gd name="T1" fmla="*/ 0 h 915566"/>
              <a:gd name="T2" fmla="*/ 12182337 w 9144000"/>
              <a:gd name="T3" fmla="*/ 90306 h 915566"/>
              <a:gd name="T4" fmla="*/ 12195175 w 9144000"/>
              <a:gd name="T5" fmla="*/ 1227138 h 915566"/>
              <a:gd name="T6" fmla="*/ 0 w 9144000"/>
              <a:gd name="T7" fmla="*/ 1227138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123974" y="1876926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61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矩形 2"/>
          <p:cNvSpPr>
            <a:spLocks/>
          </p:cNvSpPr>
          <p:nvPr userDrawn="1"/>
        </p:nvSpPr>
        <p:spPr bwMode="auto">
          <a:xfrm>
            <a:off x="0" y="5630863"/>
            <a:ext cx="12196763" cy="1227137"/>
          </a:xfrm>
          <a:custGeom>
            <a:avLst/>
            <a:gdLst>
              <a:gd name="T0" fmla="*/ 0 w 9144000"/>
              <a:gd name="T1" fmla="*/ 0 h 915566"/>
              <a:gd name="T2" fmla="*/ 12183923 w 9144000"/>
              <a:gd name="T3" fmla="*/ 90306 h 915566"/>
              <a:gd name="T4" fmla="*/ 12196763 w 9144000"/>
              <a:gd name="T5" fmla="*/ 1227137 h 915566"/>
              <a:gd name="T6" fmla="*/ 0 w 9144000"/>
              <a:gd name="T7" fmla="*/ 1227137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48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3" name="矩形 2"/>
          <p:cNvSpPr>
            <a:spLocks/>
          </p:cNvSpPr>
          <p:nvPr userDrawn="1"/>
        </p:nvSpPr>
        <p:spPr bwMode="auto">
          <a:xfrm>
            <a:off x="0" y="5729288"/>
            <a:ext cx="12196763" cy="1230312"/>
          </a:xfrm>
          <a:custGeom>
            <a:avLst/>
            <a:gdLst>
              <a:gd name="T0" fmla="*/ 0 w 9144000"/>
              <a:gd name="T1" fmla="*/ 0 h 915566"/>
              <a:gd name="T2" fmla="*/ 12196763 w 9144000"/>
              <a:gd name="T3" fmla="*/ 0 h 915566"/>
              <a:gd name="T4" fmla="*/ 12196763 w 9144000"/>
              <a:gd name="T5" fmla="*/ 1230312 h 915566"/>
              <a:gd name="T6" fmla="*/ 0 w 9144000"/>
              <a:gd name="T7" fmla="*/ 1230312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096000" y="0"/>
                  <a:pt x="9144000" y="0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solidFill>
            <a:srgbClr val="0082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4" name="矩形 2"/>
          <p:cNvSpPr>
            <a:spLocks/>
          </p:cNvSpPr>
          <p:nvPr userDrawn="1"/>
        </p:nvSpPr>
        <p:spPr bwMode="auto">
          <a:xfrm>
            <a:off x="-3175" y="6502400"/>
            <a:ext cx="12195175" cy="461963"/>
          </a:xfrm>
          <a:custGeom>
            <a:avLst/>
            <a:gdLst>
              <a:gd name="T0" fmla="*/ 0 w 9144000"/>
              <a:gd name="T1" fmla="*/ 786 h 917126"/>
              <a:gd name="T2" fmla="*/ 12195175 w 9144000"/>
              <a:gd name="T3" fmla="*/ 786 h 917126"/>
              <a:gd name="T4" fmla="*/ 12195175 w 9144000"/>
              <a:gd name="T5" fmla="*/ 461963 h 917126"/>
              <a:gd name="T6" fmla="*/ 0 w 9144000"/>
              <a:gd name="T7" fmla="*/ 461963 h 917126"/>
              <a:gd name="T8" fmla="*/ 0 w 9144000"/>
              <a:gd name="T9" fmla="*/ 786 h 917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7126">
                <a:moveTo>
                  <a:pt x="0" y="1560"/>
                </a:moveTo>
                <a:cubicBezTo>
                  <a:pt x="2198901" y="1799219"/>
                  <a:pt x="6113930" y="-61193"/>
                  <a:pt x="9144000" y="1560"/>
                </a:cubicBezTo>
                <a:lnTo>
                  <a:pt x="9144000" y="917126"/>
                </a:lnTo>
                <a:lnTo>
                  <a:pt x="0" y="917126"/>
                </a:lnTo>
                <a:lnTo>
                  <a:pt x="0" y="1560"/>
                </a:lnTo>
                <a:close/>
              </a:path>
            </a:pathLst>
          </a:custGeom>
          <a:solidFill>
            <a:schemeClr val="bg1">
              <a:alpha val="1294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4345" name="图片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6024563"/>
            <a:ext cx="229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43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4348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9550"/>
            <a:ext cx="28130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E05A91-C68B-45C0-AA25-925369E00E2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14349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9550"/>
            <a:ext cx="38163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50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9550"/>
            <a:ext cx="281305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178C6E-C83D-484A-9357-F4ECC6252A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4025" indent="-4540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0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0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00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72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4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16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68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53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536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C068EC-895C-4883-AB3D-CEA530A9DAB5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1536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4A8465-0DD1-4E29-9209-2EF202A01F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638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638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BC03B0-3AC1-4762-929A-48650B38CE9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1638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BF466-4A74-4026-8FA4-456351C6C3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741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741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9CF782-F7B6-4140-8E88-133125B8E249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1741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E8E164-3301-436E-B0E9-DE2EB25AB2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843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843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A93424-C2A8-4F76-AC5B-420B5618BE64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432ACF-8CAA-4B71-B7EF-A0CF7D708F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945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946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8604E3-8403-4172-A1CF-32F38645D2A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1946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AAF1E0-44E0-494A-B78B-05965CBA29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48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48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FAC89-F5D4-4262-9719-21AE7A6E07EC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2048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62C768-5B51-43C6-8077-B3D537767A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253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25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60A45A-3825-436E-9718-373E79987D9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225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5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BB98B3-A13E-4500-A3C3-5C9DF8538D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30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F82063-4481-4DAE-B355-6A31AE117C0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30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158591-70AC-4DCC-A80E-E254967F93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355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355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4AB1BF-37AC-40F2-9024-D31A370DC7E4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2355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B81A64-AEA4-4FF1-91F6-83F360AB7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457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458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97D2A0-E977-409F-99B2-71FA780DC582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2458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B357FA-54DC-4A89-95D5-3E326B1C70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560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560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9B0538-EF0C-42DD-B865-B000E422387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2560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60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A1BC8C-6CEF-440F-AA35-B5DB94EE33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189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666" b="36667"/>
          <a:stretch>
            <a:fillRect/>
          </a:stretch>
        </p:blipFill>
        <p:spPr bwMode="auto">
          <a:xfrm>
            <a:off x="1588" y="2171700"/>
            <a:ext cx="12188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/>
          <a:stretch>
            <a:fillRect/>
          </a:stretch>
        </p:blipFill>
        <p:spPr bwMode="auto">
          <a:xfrm>
            <a:off x="1588" y="838200"/>
            <a:ext cx="1218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5D0C23B-8A91-4EC1-A3F0-27068F07F466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B57799C-93CD-4B42-8CA6-AEEF15BB3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65C3CC0-842B-4724-8F52-8E82D70B8413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8196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D765E2E-2ED1-478D-9659-4A7C8DEC8B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B58DA2A-F92C-44D6-8234-AD0637F95F51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9220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C38D791-B82A-4775-BC69-28A067C2C6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DA38DC8-C656-443F-918C-70974AA201D8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10244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1D8328C-B5E0-47D2-91AA-FCA3ABF118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4E0EC44-1793-4056-B924-C9AFF46D2DDB}" type="datetimeFigureOut">
              <a:rPr lang="zh-CN" altLang="en-US"/>
              <a:pPr>
                <a:defRPr/>
              </a:pPr>
              <a:t>2018/5/15 Tuesday</a:t>
            </a:fld>
            <a:endParaRPr lang="zh-CN" altLang="en-US"/>
          </a:p>
        </p:txBody>
      </p:sp>
      <p:sp>
        <p:nvSpPr>
          <p:cNvPr id="1126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504AB96-C868-4A71-B118-1A3F1894D4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2"/>
          <p:cNvSpPr txBox="1">
            <a:spLocks noChangeArrowheads="1"/>
          </p:cNvSpPr>
          <p:nvPr/>
        </p:nvSpPr>
        <p:spPr bwMode="auto">
          <a:xfrm>
            <a:off x="1932253" y="1224770"/>
            <a:ext cx="8564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dirty="0" smtClean="0">
                <a:solidFill>
                  <a:prstClr val="white"/>
                </a:solidFill>
                <a:latin typeface="Arial"/>
                <a:ea typeface="微软雅黑"/>
              </a:rPr>
              <a:t>特别说明：因各面试点多媒体环境不同，建议面试人员准备不同版本课件，以防打不开。</a:t>
            </a:r>
            <a:endParaRPr lang="zh-CN" altLang="en-US" sz="4400" b="1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37894" name="Group 5"/>
            <p:cNvGrpSpPr>
              <a:grpSpLocks/>
            </p:cNvGrpSpPr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3789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02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37895" name="圆角矩形 26"/>
            <p:cNvSpPr>
              <a:spLocks/>
            </p:cNvSpPr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 cstate="print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789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供应链流程的推</a:t>
            </a:r>
            <a:r>
              <a:rPr lang="en-US" altLang="zh-CN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zh-CN" altLang="en-US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拉观点</a:t>
            </a:r>
          </a:p>
        </p:txBody>
      </p:sp>
    </p:spTree>
    <p:extLst>
      <p:ext uri="{BB962C8B-B14F-4D97-AF65-F5344CB8AC3E}">
        <p14:creationId xmlns="" xmlns:p14="http://schemas.microsoft.com/office/powerpoint/2010/main" val="1357300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1"/>
          <p:cNvSpPr txBox="1">
            <a:spLocks/>
          </p:cNvSpPr>
          <p:nvPr/>
        </p:nvSpPr>
        <p:spPr>
          <a:xfrm>
            <a:off x="10556346" y="6413732"/>
            <a:ext cx="939240" cy="144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800" b="1" smtClean="0">
                <a:solidFill>
                  <a:srgbClr val="025483"/>
                </a:solidFill>
              </a:rPr>
              <a:t>第 </a:t>
            </a:r>
            <a:fld id="{75168D04-7926-484C-B90B-2D13ABC6EC67}" type="slidenum">
              <a:rPr lang="zh-CN" altLang="en-US" sz="800" b="1" smtClean="0">
                <a:solidFill>
                  <a:srgbClr val="025483"/>
                </a:solidFill>
              </a:rPr>
              <a:pPr algn="r"/>
              <a:t>11</a:t>
            </a:fld>
            <a:r>
              <a:rPr lang="zh-CN" altLang="en-US" sz="800" b="1" smtClean="0">
                <a:solidFill>
                  <a:srgbClr val="025483"/>
                </a:solidFill>
              </a:rPr>
              <a:t> 页</a:t>
            </a:r>
            <a:endParaRPr lang="zh-CN" altLang="en-US" sz="800" b="1" dirty="0">
              <a:solidFill>
                <a:srgbClr val="025483"/>
              </a:solidFill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829282" y="123488"/>
            <a:ext cx="3875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供应链流程的推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拉观点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pic>
        <p:nvPicPr>
          <p:cNvPr id="8" name="Picture 5" descr="FG_01_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5" y="812253"/>
            <a:ext cx="6202137" cy="604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6265784" y="2112710"/>
            <a:ext cx="5926216" cy="272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500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根据流程启动的依据，供应链流程可分为</a:t>
            </a:r>
          </a:p>
          <a:p>
            <a:pPr marL="800100" lvl="1" indent="-342900">
              <a:lnSpc>
                <a:spcPct val="115000"/>
              </a:lnSpc>
              <a:buFont typeface="Wingdings" charset="2"/>
              <a:buChar char="l"/>
            </a:pPr>
            <a:r>
              <a:rPr lang="zh-CN" altLang="en-US" sz="2300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拉动流程：始于客户订单</a:t>
            </a:r>
          </a:p>
          <a:p>
            <a:pPr lvl="2">
              <a:lnSpc>
                <a:spcPct val="115000"/>
              </a:lnSpc>
            </a:pPr>
            <a:r>
              <a:rPr lang="zh-CN" altLang="en-US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响应性流程</a:t>
            </a:r>
          </a:p>
          <a:p>
            <a:pPr marL="800100" lvl="1" indent="-342900">
              <a:lnSpc>
                <a:spcPct val="115000"/>
              </a:lnSpc>
              <a:buFont typeface="Wingdings" charset="2"/>
              <a:buChar char="l"/>
            </a:pPr>
            <a:r>
              <a:rPr lang="zh-CN" altLang="en-US" sz="2300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推动流程：始于需求预测</a:t>
            </a:r>
          </a:p>
          <a:p>
            <a:pPr lvl="2">
              <a:lnSpc>
                <a:spcPct val="115000"/>
              </a:lnSpc>
            </a:pPr>
            <a:r>
              <a:rPr lang="zh-CN" altLang="en-US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投机性流程</a:t>
            </a:r>
          </a:p>
          <a:p>
            <a:pPr>
              <a:lnSpc>
                <a:spcPct val="115000"/>
              </a:lnSpc>
            </a:pPr>
            <a:r>
              <a:rPr lang="zh-CN" altLang="en-US" sz="2400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具体供应链往往是推拉结合的流程</a:t>
            </a:r>
          </a:p>
          <a:p>
            <a:pPr lvl="1">
              <a:lnSpc>
                <a:spcPct val="115000"/>
              </a:lnSpc>
            </a:pPr>
            <a:r>
              <a:rPr lang="zh-CN" altLang="en-US" dirty="0" smtClean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    为什么</a:t>
            </a:r>
            <a:r>
              <a:rPr lang="zh-CN" altLang="en-US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？</a:t>
            </a:r>
          </a:p>
        </p:txBody>
      </p:sp>
    </p:spTree>
    <p:extLst>
      <p:ext uri="{BB962C8B-B14F-4D97-AF65-F5344CB8AC3E}">
        <p14:creationId xmlns="" xmlns:p14="http://schemas.microsoft.com/office/powerpoint/2010/main" val="2301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1"/>
          <p:cNvSpPr txBox="1">
            <a:spLocks/>
          </p:cNvSpPr>
          <p:nvPr/>
        </p:nvSpPr>
        <p:spPr>
          <a:xfrm>
            <a:off x="10556346" y="6413732"/>
            <a:ext cx="939240" cy="144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800" b="1" smtClean="0">
                <a:solidFill>
                  <a:srgbClr val="025483"/>
                </a:solidFill>
              </a:rPr>
              <a:t>第 </a:t>
            </a:r>
            <a:fld id="{75168D04-7926-484C-B90B-2D13ABC6EC67}" type="slidenum">
              <a:rPr lang="zh-CN" altLang="en-US" sz="800" b="1" smtClean="0">
                <a:solidFill>
                  <a:srgbClr val="025483"/>
                </a:solidFill>
              </a:rPr>
              <a:pPr algn="r"/>
              <a:t>12</a:t>
            </a:fld>
            <a:r>
              <a:rPr lang="zh-CN" altLang="en-US" sz="800" b="1" smtClean="0">
                <a:solidFill>
                  <a:srgbClr val="025483"/>
                </a:solidFill>
              </a:rPr>
              <a:t> 页</a:t>
            </a:r>
            <a:endParaRPr lang="zh-CN" altLang="en-US" sz="800" b="1" dirty="0">
              <a:solidFill>
                <a:srgbClr val="025483"/>
              </a:solidFill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939718" y="127169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案例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6476509" y="1659601"/>
            <a:ext cx="5715491" cy="4208616"/>
            <a:chOff x="6113292" y="1831108"/>
            <a:chExt cx="6096952" cy="4208616"/>
          </a:xfrm>
        </p:grpSpPr>
        <p:sp>
          <p:nvSpPr>
            <p:cNvPr id="22" name="Rectangle 18"/>
            <p:cNvSpPr/>
            <p:nvPr/>
          </p:nvSpPr>
          <p:spPr>
            <a:xfrm>
              <a:off x="6133000" y="2744711"/>
              <a:ext cx="6077244" cy="3295013"/>
            </a:xfrm>
            <a:prstGeom prst="rect">
              <a:avLst/>
            </a:prstGeom>
            <a:solidFill>
              <a:srgbClr val="02548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grpSp>
          <p:nvGrpSpPr>
            <p:cNvPr id="23" name="Group 26"/>
            <p:cNvGrpSpPr/>
            <p:nvPr/>
          </p:nvGrpSpPr>
          <p:grpSpPr>
            <a:xfrm>
              <a:off x="6113292" y="1831108"/>
              <a:ext cx="892416" cy="761821"/>
              <a:chOff x="3440113" y="1050925"/>
              <a:chExt cx="390525" cy="333376"/>
            </a:xfrm>
            <a:solidFill>
              <a:srgbClr val="025483"/>
            </a:solidFill>
          </p:grpSpPr>
          <p:sp>
            <p:nvSpPr>
              <p:cNvPr id="25" name="Freeform 8"/>
              <p:cNvSpPr/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" name="Textfeld 38"/>
            <p:cNvSpPr txBox="1"/>
            <p:nvPr/>
          </p:nvSpPr>
          <p:spPr>
            <a:xfrm>
              <a:off x="7062400" y="1837729"/>
              <a:ext cx="4331335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5483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案例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227930" y="1917823"/>
            <a:ext cx="172354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25483"/>
                </a:solidFill>
                <a:latin typeface="Times New Roman" charset="0"/>
                <a:ea typeface="微软雅黑" charset="0"/>
                <a:cs typeface="微软雅黑" charset="0"/>
              </a:rPr>
              <a:t>备货型企业</a:t>
            </a:r>
            <a:endParaRPr lang="zh-CN" altLang="en-US" sz="2400" dirty="0">
              <a:solidFill>
                <a:srgbClr val="025483"/>
              </a:solidFill>
              <a:latin typeface="Times New Roman" charset="0"/>
              <a:ea typeface="微软雅黑" charset="0"/>
              <a:cs typeface="微软雅黑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632"/>
            <a:ext cx="6286192" cy="46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FG_01_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37" y="2642190"/>
            <a:ext cx="5487707" cy="30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5501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1"/>
          <p:cNvSpPr txBox="1">
            <a:spLocks/>
          </p:cNvSpPr>
          <p:nvPr/>
        </p:nvSpPr>
        <p:spPr>
          <a:xfrm>
            <a:off x="10556346" y="6413732"/>
            <a:ext cx="939240" cy="144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800" b="1" smtClean="0">
                <a:solidFill>
                  <a:srgbClr val="025483"/>
                </a:solidFill>
              </a:rPr>
              <a:t>第 </a:t>
            </a:r>
            <a:fld id="{75168D04-7926-484C-B90B-2D13ABC6EC67}" type="slidenum">
              <a:rPr lang="zh-CN" altLang="en-US" sz="800" b="1" smtClean="0">
                <a:solidFill>
                  <a:srgbClr val="025483"/>
                </a:solidFill>
              </a:rPr>
              <a:pPr algn="r"/>
              <a:t>13</a:t>
            </a:fld>
            <a:r>
              <a:rPr lang="zh-CN" altLang="en-US" sz="800" b="1" smtClean="0">
                <a:solidFill>
                  <a:srgbClr val="025483"/>
                </a:solidFill>
              </a:rPr>
              <a:t> 页</a:t>
            </a:r>
            <a:endParaRPr lang="zh-CN" altLang="en-US" sz="800" b="1" dirty="0">
              <a:solidFill>
                <a:srgbClr val="025483"/>
              </a:solidFill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981004" y="162451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案例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6318936" y="1530769"/>
            <a:ext cx="5715491" cy="4208616"/>
            <a:chOff x="6318936" y="1530769"/>
            <a:chExt cx="5715491" cy="4208616"/>
          </a:xfrm>
        </p:grpSpPr>
        <p:grpSp>
          <p:nvGrpSpPr>
            <p:cNvPr id="22" name="组 21"/>
            <p:cNvGrpSpPr/>
            <p:nvPr/>
          </p:nvGrpSpPr>
          <p:grpSpPr>
            <a:xfrm>
              <a:off x="6318936" y="1530769"/>
              <a:ext cx="5715491" cy="4208616"/>
              <a:chOff x="6113292" y="1831108"/>
              <a:chExt cx="6096952" cy="4208616"/>
            </a:xfrm>
          </p:grpSpPr>
          <p:sp>
            <p:nvSpPr>
              <p:cNvPr id="23" name="Rectangle 18"/>
              <p:cNvSpPr/>
              <p:nvPr/>
            </p:nvSpPr>
            <p:spPr>
              <a:xfrm>
                <a:off x="6133000" y="2744711"/>
                <a:ext cx="6077244" cy="3295013"/>
              </a:xfrm>
              <a:prstGeom prst="rect">
                <a:avLst/>
              </a:prstGeom>
              <a:solidFill>
                <a:srgbClr val="02548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24" name="Group 26"/>
              <p:cNvGrpSpPr/>
              <p:nvPr/>
            </p:nvGrpSpPr>
            <p:grpSpPr>
              <a:xfrm>
                <a:off x="6113292" y="1831108"/>
                <a:ext cx="892416" cy="761821"/>
                <a:chOff x="3440113" y="1050925"/>
                <a:chExt cx="390525" cy="333376"/>
              </a:xfrm>
              <a:solidFill>
                <a:srgbClr val="025483"/>
              </a:solidFill>
            </p:grpSpPr>
            <p:sp>
              <p:nvSpPr>
                <p:cNvPr id="26" name="Freeform 8"/>
                <p:cNvSpPr/>
                <p:nvPr/>
              </p:nvSpPr>
              <p:spPr bwMode="auto">
                <a:xfrm>
                  <a:off x="3563938" y="1244600"/>
                  <a:ext cx="69850" cy="71438"/>
                </a:xfrm>
                <a:custGeom>
                  <a:avLst/>
                  <a:gdLst>
                    <a:gd name="T0" fmla="*/ 44 w 44"/>
                    <a:gd name="T1" fmla="*/ 25 h 45"/>
                    <a:gd name="T2" fmla="*/ 19 w 44"/>
                    <a:gd name="T3" fmla="*/ 0 h 45"/>
                    <a:gd name="T4" fmla="*/ 19 w 44"/>
                    <a:gd name="T5" fmla="*/ 0 h 45"/>
                    <a:gd name="T6" fmla="*/ 0 w 44"/>
                    <a:gd name="T7" fmla="*/ 45 h 45"/>
                    <a:gd name="T8" fmla="*/ 44 w 44"/>
                    <a:gd name="T9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5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Rectangle 9"/>
                <p:cNvSpPr>
                  <a:spLocks noChangeArrowheads="1"/>
                </p:cNvSpPr>
                <p:nvPr/>
              </p:nvSpPr>
              <p:spPr bwMode="auto">
                <a:xfrm>
                  <a:off x="3633788" y="128428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Freeform 10"/>
                <p:cNvSpPr/>
                <p:nvPr/>
              </p:nvSpPr>
              <p:spPr bwMode="auto">
                <a:xfrm>
                  <a:off x="3605213" y="1074738"/>
                  <a:ext cx="176213" cy="176213"/>
                </a:xfrm>
                <a:custGeom>
                  <a:avLst/>
                  <a:gdLst>
                    <a:gd name="T0" fmla="*/ 101 w 111"/>
                    <a:gd name="T1" fmla="*/ 0 h 111"/>
                    <a:gd name="T2" fmla="*/ 0 w 111"/>
                    <a:gd name="T3" fmla="*/ 101 h 111"/>
                    <a:gd name="T4" fmla="*/ 10 w 111"/>
                    <a:gd name="T5" fmla="*/ 111 h 111"/>
                    <a:gd name="T6" fmla="*/ 111 w 111"/>
                    <a:gd name="T7" fmla="*/ 10 h 111"/>
                    <a:gd name="T8" fmla="*/ 101 w 111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10" y="111"/>
                      </a:lnTo>
                      <a:lnTo>
                        <a:pt x="111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11"/>
                <p:cNvSpPr/>
                <p:nvPr/>
              </p:nvSpPr>
              <p:spPr bwMode="auto">
                <a:xfrm>
                  <a:off x="3629025" y="1098550"/>
                  <a:ext cx="177800" cy="177800"/>
                </a:xfrm>
                <a:custGeom>
                  <a:avLst/>
                  <a:gdLst>
                    <a:gd name="T0" fmla="*/ 0 w 112"/>
                    <a:gd name="T1" fmla="*/ 102 h 112"/>
                    <a:gd name="T2" fmla="*/ 10 w 112"/>
                    <a:gd name="T3" fmla="*/ 112 h 112"/>
                    <a:gd name="T4" fmla="*/ 112 w 112"/>
                    <a:gd name="T5" fmla="*/ 12 h 112"/>
                    <a:gd name="T6" fmla="*/ 102 w 112"/>
                    <a:gd name="T7" fmla="*/ 0 h 112"/>
                    <a:gd name="T8" fmla="*/ 0 w 112"/>
                    <a:gd name="T9" fmla="*/ 10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0" y="102"/>
                      </a:moveTo>
                      <a:lnTo>
                        <a:pt x="10" y="112"/>
                      </a:lnTo>
                      <a:lnTo>
                        <a:pt x="112" y="12"/>
                      </a:lnTo>
                      <a:lnTo>
                        <a:pt x="102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Freeform 12"/>
                <p:cNvSpPr/>
                <p:nvPr/>
              </p:nvSpPr>
              <p:spPr bwMode="auto">
                <a:xfrm>
                  <a:off x="3775075" y="1050925"/>
                  <a:ext cx="55563" cy="52388"/>
                </a:xfrm>
                <a:custGeom>
                  <a:avLst/>
                  <a:gdLst>
                    <a:gd name="T0" fmla="*/ 14 w 21"/>
                    <a:gd name="T1" fmla="*/ 6 h 20"/>
                    <a:gd name="T2" fmla="*/ 0 w 21"/>
                    <a:gd name="T3" fmla="*/ 6 h 20"/>
                    <a:gd name="T4" fmla="*/ 15 w 21"/>
                    <a:gd name="T5" fmla="*/ 20 h 20"/>
                    <a:gd name="T6" fmla="*/ 14 w 21"/>
                    <a:gd name="T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4" y="6"/>
                      </a:moveTo>
                      <a:cubicBezTo>
                        <a:pt x="8" y="0"/>
                        <a:pt x="0" y="6"/>
                        <a:pt x="0" y="6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21" y="14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13"/>
                <p:cNvSpPr/>
                <p:nvPr/>
              </p:nvSpPr>
              <p:spPr bwMode="auto">
                <a:xfrm>
                  <a:off x="3440113" y="1058863"/>
                  <a:ext cx="327025" cy="325438"/>
                </a:xfrm>
                <a:custGeom>
                  <a:avLst/>
                  <a:gdLst>
                    <a:gd name="T0" fmla="*/ 182 w 206"/>
                    <a:gd name="T1" fmla="*/ 180 h 205"/>
                    <a:gd name="T2" fmla="*/ 25 w 206"/>
                    <a:gd name="T3" fmla="*/ 180 h 205"/>
                    <a:gd name="T4" fmla="*/ 25 w 206"/>
                    <a:gd name="T5" fmla="*/ 25 h 205"/>
                    <a:gd name="T6" fmla="*/ 172 w 206"/>
                    <a:gd name="T7" fmla="*/ 25 h 205"/>
                    <a:gd name="T8" fmla="*/ 198 w 206"/>
                    <a:gd name="T9" fmla="*/ 0 h 205"/>
                    <a:gd name="T10" fmla="*/ 0 w 206"/>
                    <a:gd name="T11" fmla="*/ 0 h 205"/>
                    <a:gd name="T12" fmla="*/ 0 w 206"/>
                    <a:gd name="T13" fmla="*/ 205 h 205"/>
                    <a:gd name="T14" fmla="*/ 206 w 206"/>
                    <a:gd name="T15" fmla="*/ 205 h 205"/>
                    <a:gd name="T16" fmla="*/ 206 w 206"/>
                    <a:gd name="T17" fmla="*/ 76 h 205"/>
                    <a:gd name="T18" fmla="*/ 182 w 206"/>
                    <a:gd name="T19" fmla="*/ 101 h 205"/>
                    <a:gd name="T20" fmla="*/ 182 w 206"/>
                    <a:gd name="T21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205">
                      <a:moveTo>
                        <a:pt x="182" y="180"/>
                      </a:moveTo>
                      <a:lnTo>
                        <a:pt x="25" y="180"/>
                      </a:lnTo>
                      <a:lnTo>
                        <a:pt x="25" y="25"/>
                      </a:lnTo>
                      <a:lnTo>
                        <a:pt x="172" y="25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205"/>
                      </a:lnTo>
                      <a:lnTo>
                        <a:pt x="206" y="205"/>
                      </a:lnTo>
                      <a:lnTo>
                        <a:pt x="206" y="76"/>
                      </a:lnTo>
                      <a:lnTo>
                        <a:pt x="182" y="101"/>
                      </a:lnTo>
                      <a:lnTo>
                        <a:pt x="182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5" name="Textfeld 38"/>
              <p:cNvSpPr txBox="1"/>
              <p:nvPr/>
            </p:nvSpPr>
            <p:spPr>
              <a:xfrm>
                <a:off x="7062400" y="1837729"/>
                <a:ext cx="4331335" cy="338554"/>
              </a:xfrm>
              <a:prstGeom prst="rect">
                <a:avLst/>
              </a:prstGeom>
            </p:spPr>
            <p:txBody>
              <a:bodyPr vert="horz" wrap="square" l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5483"/>
                    </a:solidFill>
                    <a:effectLst/>
                    <a:uLnTx/>
                    <a:uFillTx/>
                    <a:latin typeface="Times New Roman" panose="02020603050405020304" charset="0"/>
                    <a:ea typeface="微软雅黑" panose="020B0503020204020204" pitchFamily="34" charset="-122"/>
                    <a:cs typeface="Times New Roman" panose="02020603050405020304" charset="0"/>
                  </a:rPr>
                  <a:t>案例</a:t>
                </a: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5483"/>
                    </a:solidFill>
                    <a:effectLst/>
                    <a:uLnTx/>
                    <a:uFillTx/>
                    <a:latin typeface="Times New Roman" panose="02020603050405020304" charset="0"/>
                    <a:ea typeface="微软雅黑" panose="020B0503020204020204" pitchFamily="34" charset="-122"/>
                    <a:cs typeface="Times New Roman" panose="02020603050405020304" charset="0"/>
                  </a:rPr>
                  <a:t>2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25483"/>
                  </a:solidFill>
                  <a:effectLst/>
                  <a:uLnTx/>
                  <a:uFillTx/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7135897" y="1862609"/>
              <a:ext cx="172354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25483"/>
                  </a:solidFill>
                  <a:latin typeface="Times New Roman" charset="0"/>
                  <a:ea typeface="微软雅黑" charset="0"/>
                  <a:cs typeface="微软雅黑" charset="0"/>
                </a:rPr>
                <a:t>订货型企业</a:t>
              </a:r>
            </a:p>
          </p:txBody>
        </p:sp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9" y="1783098"/>
            <a:ext cx="6344077" cy="435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FG_01_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96" y="2526073"/>
            <a:ext cx="5655758" cy="316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7652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43014" name="Group 5"/>
            <p:cNvGrpSpPr>
              <a:grpSpLocks/>
            </p:cNvGrpSpPr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4301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03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43015" name="圆角矩形 26"/>
            <p:cNvSpPr>
              <a:spLocks/>
            </p:cNvSpPr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 cstate="print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301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推</a:t>
            </a:r>
            <a:r>
              <a:rPr lang="en-US" altLang="zh-CN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zh-CN" altLang="en-US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拉观点的问题</a:t>
            </a:r>
          </a:p>
        </p:txBody>
      </p:sp>
    </p:spTree>
    <p:extLst>
      <p:ext uri="{BB962C8B-B14F-4D97-AF65-F5344CB8AC3E}">
        <p14:creationId xmlns="" xmlns:p14="http://schemas.microsoft.com/office/powerpoint/2010/main" val="3442213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"/>
          <p:cNvSpPr txBox="1">
            <a:spLocks noChangeArrowheads="1"/>
          </p:cNvSpPr>
          <p:nvPr/>
        </p:nvSpPr>
        <p:spPr bwMode="auto">
          <a:xfrm>
            <a:off x="1392067" y="162451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如何确定推拉边界？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21" name="灯片编号占位符 1"/>
          <p:cNvSpPr txBox="1">
            <a:spLocks/>
          </p:cNvSpPr>
          <p:nvPr/>
        </p:nvSpPr>
        <p:spPr>
          <a:xfrm>
            <a:off x="10556346" y="6413732"/>
            <a:ext cx="939240" cy="144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800" b="1" smtClean="0">
                <a:solidFill>
                  <a:srgbClr val="025483"/>
                </a:solidFill>
              </a:rPr>
              <a:t>第 </a:t>
            </a:r>
            <a:fld id="{75168D04-7926-484C-B90B-2D13ABC6EC67}" type="slidenum">
              <a:rPr lang="zh-CN" altLang="en-US" sz="800" b="1" smtClean="0">
                <a:solidFill>
                  <a:srgbClr val="025483"/>
                </a:solidFill>
              </a:rPr>
              <a:pPr algn="r"/>
              <a:t>15</a:t>
            </a:fld>
            <a:r>
              <a:rPr lang="zh-CN" altLang="en-US" sz="800" b="1" smtClean="0">
                <a:solidFill>
                  <a:srgbClr val="025483"/>
                </a:solidFill>
              </a:rPr>
              <a:t> 页</a:t>
            </a:r>
            <a:endParaRPr lang="zh-CN" altLang="en-US" sz="800" b="1" dirty="0">
              <a:solidFill>
                <a:srgbClr val="025483"/>
              </a:solidFill>
            </a:endParaRPr>
          </a:p>
        </p:txBody>
      </p:sp>
      <p:grpSp>
        <p:nvGrpSpPr>
          <p:cNvPr id="157" name="组 156"/>
          <p:cNvGrpSpPr/>
          <p:nvPr/>
        </p:nvGrpSpPr>
        <p:grpSpPr>
          <a:xfrm>
            <a:off x="-2228850" y="3997325"/>
            <a:ext cx="7270750" cy="3003550"/>
            <a:chOff x="3898900" y="5911850"/>
            <a:chExt cx="7270750" cy="3003550"/>
          </a:xfrm>
        </p:grpSpPr>
        <p:grpSp>
          <p:nvGrpSpPr>
            <p:cNvPr id="158" name="组 157"/>
            <p:cNvGrpSpPr/>
            <p:nvPr/>
          </p:nvGrpSpPr>
          <p:grpSpPr>
            <a:xfrm>
              <a:off x="5994400" y="6362700"/>
              <a:ext cx="5175250" cy="2463800"/>
              <a:chOff x="7899400" y="5175250"/>
              <a:chExt cx="5175250" cy="2463800"/>
            </a:xfrm>
          </p:grpSpPr>
          <p:sp>
            <p:nvSpPr>
              <p:cNvPr id="167" name="Oval 40"/>
              <p:cNvSpPr/>
              <p:nvPr/>
            </p:nvSpPr>
            <p:spPr bwMode="auto">
              <a:xfrm>
                <a:off x="8420100" y="5537200"/>
                <a:ext cx="1714500" cy="1428750"/>
              </a:xfrm>
              <a:prstGeom prst="ellipse">
                <a:avLst/>
              </a:prstGeom>
              <a:solidFill>
                <a:srgbClr val="FFFEFE"/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Oval 41"/>
              <p:cNvSpPr/>
              <p:nvPr/>
            </p:nvSpPr>
            <p:spPr bwMode="auto">
              <a:xfrm>
                <a:off x="7899400" y="6350000"/>
                <a:ext cx="1549400" cy="1289050"/>
              </a:xfrm>
              <a:prstGeom prst="ellipse">
                <a:avLst/>
              </a:prstGeom>
              <a:solidFill>
                <a:srgbClr val="FFFEFE"/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Oval 44"/>
              <p:cNvSpPr/>
              <p:nvPr/>
            </p:nvSpPr>
            <p:spPr bwMode="auto">
              <a:xfrm>
                <a:off x="11061700" y="5175250"/>
                <a:ext cx="2012950" cy="1676400"/>
              </a:xfrm>
              <a:prstGeom prst="ellipse">
                <a:avLst/>
              </a:prstGeom>
              <a:solidFill>
                <a:srgbClr val="FFFEFE"/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9" name="组 158"/>
            <p:cNvGrpSpPr/>
            <p:nvPr/>
          </p:nvGrpSpPr>
          <p:grpSpPr>
            <a:xfrm>
              <a:off x="3898900" y="5911850"/>
              <a:ext cx="7124700" cy="3003550"/>
              <a:chOff x="5803900" y="4768850"/>
              <a:chExt cx="7124700" cy="3003550"/>
            </a:xfrm>
          </p:grpSpPr>
          <p:sp>
            <p:nvSpPr>
              <p:cNvPr id="160" name="Oval 36"/>
              <p:cNvSpPr/>
              <p:nvPr/>
            </p:nvSpPr>
            <p:spPr bwMode="auto">
              <a:xfrm>
                <a:off x="7112000" y="5816600"/>
                <a:ext cx="1289050" cy="1289050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Oval 37"/>
              <p:cNvSpPr/>
              <p:nvPr/>
            </p:nvSpPr>
            <p:spPr bwMode="auto">
              <a:xfrm>
                <a:off x="6578600" y="6337300"/>
                <a:ext cx="1054100" cy="1054100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Oval 38"/>
              <p:cNvSpPr/>
              <p:nvPr/>
            </p:nvSpPr>
            <p:spPr bwMode="auto">
              <a:xfrm>
                <a:off x="9461500" y="4768850"/>
                <a:ext cx="2501900" cy="2501900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Oval 39"/>
              <p:cNvSpPr/>
              <p:nvPr/>
            </p:nvSpPr>
            <p:spPr bwMode="auto">
              <a:xfrm>
                <a:off x="5803900" y="6718300"/>
                <a:ext cx="1054100" cy="1054100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Oval 42"/>
              <p:cNvSpPr/>
              <p:nvPr/>
            </p:nvSpPr>
            <p:spPr bwMode="auto">
              <a:xfrm>
                <a:off x="8489950" y="5632450"/>
                <a:ext cx="1714500" cy="1714500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Oval 43"/>
              <p:cNvSpPr/>
              <p:nvPr/>
            </p:nvSpPr>
            <p:spPr bwMode="auto">
              <a:xfrm>
                <a:off x="7905750" y="6496050"/>
                <a:ext cx="1054100" cy="1054100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Oval 45"/>
              <p:cNvSpPr/>
              <p:nvPr/>
            </p:nvSpPr>
            <p:spPr bwMode="auto">
              <a:xfrm>
                <a:off x="10756900" y="5327650"/>
                <a:ext cx="2171700" cy="2171700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70" name="Group 46"/>
          <p:cNvGrpSpPr/>
          <p:nvPr/>
        </p:nvGrpSpPr>
        <p:grpSpPr bwMode="auto">
          <a:xfrm>
            <a:off x="2817018" y="5260975"/>
            <a:ext cx="3357563" cy="1485900"/>
            <a:chOff x="0" y="0"/>
            <a:chExt cx="4231" cy="1872"/>
          </a:xfrm>
        </p:grpSpPr>
        <p:sp>
          <p:nvSpPr>
            <p:cNvPr id="171" name="Oval 47"/>
            <p:cNvSpPr/>
            <p:nvPr/>
          </p:nvSpPr>
          <p:spPr bwMode="auto">
            <a:xfrm>
              <a:off x="347" y="683"/>
              <a:ext cx="840" cy="841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Oval 48"/>
            <p:cNvSpPr/>
            <p:nvPr/>
          </p:nvSpPr>
          <p:spPr bwMode="auto">
            <a:xfrm>
              <a:off x="0" y="1023"/>
              <a:ext cx="686" cy="688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Oval 49"/>
            <p:cNvSpPr/>
            <p:nvPr/>
          </p:nvSpPr>
          <p:spPr bwMode="auto">
            <a:xfrm>
              <a:off x="1877" y="0"/>
              <a:ext cx="1630" cy="1632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Oval 50"/>
            <p:cNvSpPr/>
            <p:nvPr/>
          </p:nvSpPr>
          <p:spPr bwMode="auto">
            <a:xfrm>
              <a:off x="1199" y="501"/>
              <a:ext cx="1117" cy="932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Oval 51"/>
            <p:cNvSpPr/>
            <p:nvPr/>
          </p:nvSpPr>
          <p:spPr bwMode="auto">
            <a:xfrm>
              <a:off x="860" y="1031"/>
              <a:ext cx="1009" cy="841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Oval 52"/>
            <p:cNvSpPr/>
            <p:nvPr/>
          </p:nvSpPr>
          <p:spPr bwMode="auto">
            <a:xfrm>
              <a:off x="1245" y="563"/>
              <a:ext cx="1116" cy="1119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Oval 53"/>
            <p:cNvSpPr/>
            <p:nvPr/>
          </p:nvSpPr>
          <p:spPr bwMode="auto">
            <a:xfrm>
              <a:off x="864" y="1127"/>
              <a:ext cx="687" cy="68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Oval 54"/>
            <p:cNvSpPr/>
            <p:nvPr/>
          </p:nvSpPr>
          <p:spPr bwMode="auto">
            <a:xfrm>
              <a:off x="2920" y="265"/>
              <a:ext cx="1311" cy="1094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Oval 55"/>
            <p:cNvSpPr/>
            <p:nvPr/>
          </p:nvSpPr>
          <p:spPr bwMode="auto">
            <a:xfrm>
              <a:off x="2721" y="364"/>
              <a:ext cx="1415" cy="141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0" name="组 179"/>
          <p:cNvGrpSpPr/>
          <p:nvPr/>
        </p:nvGrpSpPr>
        <p:grpSpPr>
          <a:xfrm flipH="1">
            <a:off x="8506539" y="2159000"/>
            <a:ext cx="10926922" cy="6929390"/>
            <a:chOff x="-1053465" y="1963468"/>
            <a:chExt cx="10926922" cy="6929390"/>
          </a:xfrm>
        </p:grpSpPr>
        <p:sp>
          <p:nvSpPr>
            <p:cNvPr id="181" name="AutoShape 1"/>
            <p:cNvSpPr/>
            <p:nvPr/>
          </p:nvSpPr>
          <p:spPr bwMode="auto">
            <a:xfrm>
              <a:off x="5295107" y="2077244"/>
              <a:ext cx="4009231" cy="3580606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ysClr val="window" lastClr="FFFFFF">
                    <a:lumMod val="50000"/>
                    <a:alpha val="22000"/>
                  </a:sysClr>
                </a:gs>
              </a:gsLst>
              <a:lin ang="19440000" scaled="0"/>
            </a:gra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AutoShape 2"/>
            <p:cNvSpPr/>
            <p:nvPr/>
          </p:nvSpPr>
          <p:spPr bwMode="auto">
            <a:xfrm>
              <a:off x="5688807" y="3835400"/>
              <a:ext cx="4009231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ysClr val="window" lastClr="FFFFFF">
                    <a:lumMod val="50000"/>
                    <a:alpha val="22000"/>
                  </a:sysClr>
                </a:gs>
              </a:gsLst>
              <a:lin ang="19440000" scaled="0"/>
            </a:gra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AutoShape 3"/>
            <p:cNvSpPr/>
            <p:nvPr/>
          </p:nvSpPr>
          <p:spPr bwMode="auto">
            <a:xfrm>
              <a:off x="3517900" y="4495800"/>
              <a:ext cx="4008438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ysClr val="window" lastClr="FFFFFF">
                    <a:lumMod val="50000"/>
                    <a:alpha val="22000"/>
                  </a:sysClr>
                </a:gs>
              </a:gsLst>
              <a:lin ang="19440000" scaled="0"/>
            </a:gra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AutoShape 4"/>
            <p:cNvSpPr/>
            <p:nvPr/>
          </p:nvSpPr>
          <p:spPr bwMode="auto">
            <a:xfrm>
              <a:off x="-1053465" y="3933508"/>
              <a:ext cx="5549900" cy="4959350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ysClr val="window" lastClr="FFFFFF">
                    <a:lumMod val="50000"/>
                    <a:alpha val="29999"/>
                  </a:sysClr>
                </a:gs>
              </a:gsLst>
              <a:lin ang="19440000" scaled="0"/>
            </a:gra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AutoShape 5"/>
            <p:cNvSpPr/>
            <p:nvPr/>
          </p:nvSpPr>
          <p:spPr bwMode="auto">
            <a:xfrm>
              <a:off x="704850" y="2279650"/>
              <a:ext cx="5549900" cy="4959350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ysClr val="window" lastClr="FFFFFF">
                    <a:lumMod val="50000"/>
                    <a:alpha val="22000"/>
                  </a:sysClr>
                </a:gs>
              </a:gsLst>
              <a:lin ang="19440000" scaled="0"/>
            </a:gra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6" name="Group 11"/>
            <p:cNvGrpSpPr/>
            <p:nvPr/>
          </p:nvGrpSpPr>
          <p:grpSpPr bwMode="auto">
            <a:xfrm>
              <a:off x="5569063" y="3730290"/>
              <a:ext cx="2451100" cy="1698664"/>
              <a:chOff x="440" y="-860"/>
              <a:chExt cx="3087" cy="2139"/>
            </a:xfrm>
          </p:grpSpPr>
          <p:sp>
            <p:nvSpPr>
              <p:cNvPr id="207" name="AutoShape 12"/>
              <p:cNvSpPr/>
              <p:nvPr/>
            </p:nvSpPr>
            <p:spPr bwMode="auto">
              <a:xfrm>
                <a:off x="1395" y="-835"/>
                <a:ext cx="2042" cy="1754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rgbClr val="025483">
                  <a:lumMod val="50000"/>
                </a:srgbClr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AutoShape 13"/>
              <p:cNvSpPr/>
              <p:nvPr/>
            </p:nvSpPr>
            <p:spPr bwMode="auto">
              <a:xfrm>
                <a:off x="1379" y="-680"/>
                <a:ext cx="1912" cy="1790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rgbClr val="025483">
                  <a:lumMod val="75000"/>
                </a:srgbClr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AutoShape 14"/>
              <p:cNvSpPr/>
              <p:nvPr/>
            </p:nvSpPr>
            <p:spPr bwMode="auto">
              <a:xfrm>
                <a:off x="440" y="-860"/>
                <a:ext cx="3087" cy="965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rgbClr val="025483"/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AutoShape 15"/>
              <p:cNvSpPr/>
              <p:nvPr/>
            </p:nvSpPr>
            <p:spPr bwMode="auto">
              <a:xfrm>
                <a:off x="1548" y="-745"/>
                <a:ext cx="1840" cy="2024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rgbClr val="025483"/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7" name="Group 16"/>
            <p:cNvGrpSpPr/>
            <p:nvPr/>
          </p:nvGrpSpPr>
          <p:grpSpPr bwMode="auto">
            <a:xfrm>
              <a:off x="4568268" y="1963468"/>
              <a:ext cx="1676400" cy="1111250"/>
              <a:chOff x="0" y="0"/>
              <a:chExt cx="2111" cy="1400"/>
            </a:xfrm>
          </p:grpSpPr>
          <p:sp>
            <p:nvSpPr>
              <p:cNvPr id="203" name="AutoShape 17"/>
              <p:cNvSpPr/>
              <p:nvPr/>
            </p:nvSpPr>
            <p:spPr bwMode="auto">
              <a:xfrm>
                <a:off x="667" y="31"/>
                <a:ext cx="1396" cy="120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rgbClr val="025483">
                  <a:lumMod val="50000"/>
                </a:srgbClr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AutoShape 18"/>
              <p:cNvSpPr/>
              <p:nvPr/>
            </p:nvSpPr>
            <p:spPr bwMode="auto">
              <a:xfrm>
                <a:off x="657" y="27"/>
                <a:ext cx="1429" cy="1229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rgbClr val="025483">
                  <a:lumMod val="75000"/>
                </a:srgbClr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AutoShape 19"/>
              <p:cNvSpPr/>
              <p:nvPr/>
            </p:nvSpPr>
            <p:spPr bwMode="auto">
              <a:xfrm>
                <a:off x="0" y="0"/>
                <a:ext cx="2111" cy="66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rgbClr val="025483"/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AutoShape 20"/>
              <p:cNvSpPr/>
              <p:nvPr/>
            </p:nvSpPr>
            <p:spPr bwMode="auto">
              <a:xfrm>
                <a:off x="826" y="10"/>
                <a:ext cx="1258" cy="1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rgbClr val="025483"/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8" name="Group 21"/>
            <p:cNvGrpSpPr/>
            <p:nvPr/>
          </p:nvGrpSpPr>
          <p:grpSpPr bwMode="auto">
            <a:xfrm>
              <a:off x="7816850" y="2044700"/>
              <a:ext cx="1498600" cy="990600"/>
              <a:chOff x="0" y="0"/>
              <a:chExt cx="1888" cy="1248"/>
            </a:xfrm>
          </p:grpSpPr>
          <p:sp>
            <p:nvSpPr>
              <p:cNvPr id="199" name="AutoShape 22"/>
              <p:cNvSpPr/>
              <p:nvPr/>
            </p:nvSpPr>
            <p:spPr bwMode="auto">
              <a:xfrm>
                <a:off x="596" y="27"/>
                <a:ext cx="1249" cy="107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rgbClr val="025483">
                  <a:lumMod val="50000"/>
                </a:srgbClr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AutoShape 23"/>
              <p:cNvSpPr/>
              <p:nvPr/>
            </p:nvSpPr>
            <p:spPr bwMode="auto">
              <a:xfrm>
                <a:off x="587" y="24"/>
                <a:ext cx="1278" cy="1095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rgbClr val="025483">
                  <a:lumMod val="75000"/>
                </a:srgbClr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AutoShape 24"/>
              <p:cNvSpPr/>
              <p:nvPr/>
            </p:nvSpPr>
            <p:spPr bwMode="auto">
              <a:xfrm>
                <a:off x="0" y="0"/>
                <a:ext cx="1888" cy="590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rgbClr val="025483"/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AutoShape 25"/>
              <p:cNvSpPr/>
              <p:nvPr/>
            </p:nvSpPr>
            <p:spPr bwMode="auto">
              <a:xfrm>
                <a:off x="738" y="9"/>
                <a:ext cx="1125" cy="1239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rgbClr val="025483"/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9" name="Group 6"/>
            <p:cNvGrpSpPr/>
            <p:nvPr/>
          </p:nvGrpSpPr>
          <p:grpSpPr bwMode="auto">
            <a:xfrm>
              <a:off x="8928894" y="3703638"/>
              <a:ext cx="944563" cy="625475"/>
              <a:chOff x="0" y="0"/>
              <a:chExt cx="5983" cy="3960"/>
            </a:xfrm>
          </p:grpSpPr>
          <p:sp>
            <p:nvSpPr>
              <p:cNvPr id="195" name="AutoShape 7"/>
              <p:cNvSpPr/>
              <p:nvPr/>
            </p:nvSpPr>
            <p:spPr bwMode="auto">
              <a:xfrm>
                <a:off x="1890" y="90"/>
                <a:ext cx="3957" cy="3402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rgbClr val="025483">
                  <a:lumMod val="50000"/>
                </a:srgbClr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AutoShape 8"/>
              <p:cNvSpPr/>
              <p:nvPr/>
            </p:nvSpPr>
            <p:spPr bwMode="auto">
              <a:xfrm>
                <a:off x="1860" y="80"/>
                <a:ext cx="4052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rgbClr val="025483">
                  <a:lumMod val="75000"/>
                </a:srgbClr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AutoShape 9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rgbClr val="025483"/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AutoShape 10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rgbClr val="025483"/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0" name="Group 6"/>
            <p:cNvGrpSpPr/>
            <p:nvPr/>
          </p:nvGrpSpPr>
          <p:grpSpPr bwMode="auto">
            <a:xfrm>
              <a:off x="390525" y="3555207"/>
              <a:ext cx="4749800" cy="3143250"/>
              <a:chOff x="0" y="0"/>
              <a:chExt cx="5983" cy="3960"/>
            </a:xfrm>
          </p:grpSpPr>
          <p:sp>
            <p:nvSpPr>
              <p:cNvPr id="191" name="AutoShape 7"/>
              <p:cNvSpPr/>
              <p:nvPr/>
            </p:nvSpPr>
            <p:spPr bwMode="auto">
              <a:xfrm>
                <a:off x="1890" y="88"/>
                <a:ext cx="3957" cy="3404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rgbClr val="025483">
                  <a:lumMod val="50000"/>
                </a:srgbClr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AutoShape 8"/>
              <p:cNvSpPr/>
              <p:nvPr/>
            </p:nvSpPr>
            <p:spPr bwMode="auto">
              <a:xfrm>
                <a:off x="1862" y="79"/>
                <a:ext cx="4051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rgbClr val="025483">
                  <a:lumMod val="75000"/>
                </a:srgbClr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AutoShape 9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rgbClr val="025483"/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AutoShape 10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rgbClr val="025483"/>
              </a:soli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13" name="文本框 212"/>
          <p:cNvSpPr txBox="1"/>
          <p:nvPr/>
        </p:nvSpPr>
        <p:spPr>
          <a:xfrm>
            <a:off x="897150" y="1403273"/>
            <a:ext cx="63048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如何确定推拉边界？</a:t>
            </a:r>
          </a:p>
        </p:txBody>
      </p:sp>
      <p:sp>
        <p:nvSpPr>
          <p:cNvPr id="214" name="文本框 213"/>
          <p:cNvSpPr txBox="1"/>
          <p:nvPr/>
        </p:nvSpPr>
        <p:spPr>
          <a:xfrm>
            <a:off x="1252385" y="2316845"/>
            <a:ext cx="7272058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r>
              <a:rPr lang="zh-CN" altLang="en-US" sz="2300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准确确定推拉边界，使得供应链实现供给与需求的有效匹配。</a:t>
            </a:r>
          </a:p>
          <a:p>
            <a:pPr>
              <a:lnSpc>
                <a:spcPct val="110000"/>
              </a:lnSpc>
            </a:pPr>
            <a:r>
              <a:rPr lang="zh-CN" altLang="en-US" sz="2500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举例：</a:t>
            </a:r>
          </a:p>
          <a:p>
            <a:pPr lvl="1">
              <a:lnSpc>
                <a:spcPct val="110000"/>
              </a:lnSpc>
            </a:pPr>
            <a:r>
              <a:rPr lang="zh-CN" altLang="en-US" sz="2300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油漆生产的例子</a:t>
            </a:r>
          </a:p>
          <a:p>
            <a:pPr lvl="2">
              <a:lnSpc>
                <a:spcPct val="110000"/>
              </a:lnSpc>
            </a:pPr>
            <a:r>
              <a:rPr lang="zh-CN" altLang="en-US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底漆</a:t>
            </a:r>
          </a:p>
          <a:p>
            <a:pPr lvl="2">
              <a:lnSpc>
                <a:spcPct val="110000"/>
              </a:lnSpc>
            </a:pPr>
            <a:r>
              <a:rPr lang="zh-CN" altLang="en-US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调色</a:t>
            </a:r>
          </a:p>
          <a:p>
            <a:pPr lvl="2">
              <a:lnSpc>
                <a:spcPct val="110000"/>
              </a:lnSpc>
            </a:pPr>
            <a:r>
              <a:rPr lang="zh-CN" altLang="en-US" dirty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包装</a:t>
            </a:r>
          </a:p>
        </p:txBody>
      </p:sp>
    </p:spTree>
    <p:extLst>
      <p:ext uri="{BB962C8B-B14F-4D97-AF65-F5344CB8AC3E}">
        <p14:creationId xmlns="" xmlns:p14="http://schemas.microsoft.com/office/powerpoint/2010/main" val="2141752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13"/>
          <p:cNvSpPr txBox="1"/>
          <p:nvPr/>
        </p:nvSpPr>
        <p:spPr>
          <a:xfrm>
            <a:off x="1252385" y="2316845"/>
            <a:ext cx="7272058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r>
              <a:rPr lang="zh-CN" altLang="en-US" dirty="0" smtClean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新内容</a:t>
            </a:r>
            <a:r>
              <a:rPr lang="en-US" altLang="zh-CN" dirty="0" smtClean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…………………….</a:t>
            </a:r>
            <a:endParaRPr lang="zh-CN" altLang="en-US" dirty="0">
              <a:solidFill>
                <a:srgbClr val="025483"/>
              </a:solidFill>
              <a:latin typeface="Franklin Gothic Book" charset="0"/>
              <a:ea typeface="黑体" charset="0"/>
              <a:cs typeface="黑体" charset="0"/>
            </a:endParaRPr>
          </a:p>
        </p:txBody>
      </p:sp>
      <p:sp>
        <p:nvSpPr>
          <p:cNvPr id="3" name="文本框 212"/>
          <p:cNvSpPr txBox="1"/>
          <p:nvPr/>
        </p:nvSpPr>
        <p:spPr>
          <a:xfrm>
            <a:off x="897150" y="1403273"/>
            <a:ext cx="6304840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dirty="0" smtClean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新内容</a:t>
            </a:r>
            <a:r>
              <a:rPr lang="en-US" altLang="zh-CN" sz="3600" dirty="0" smtClean="0">
                <a:solidFill>
                  <a:srgbClr val="025483"/>
                </a:solidFill>
                <a:latin typeface="Franklin Gothic Book" charset="0"/>
                <a:ea typeface="黑体" charset="0"/>
                <a:cs typeface="黑体" charset="0"/>
              </a:rPr>
              <a:t>……</a:t>
            </a:r>
            <a:endParaRPr lang="zh-CN" altLang="en-US" sz="3600" dirty="0">
              <a:solidFill>
                <a:srgbClr val="025483"/>
              </a:solidFill>
              <a:latin typeface="Franklin Gothic Book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8"/>
          <p:cNvSpPr txBox="1">
            <a:spLocks noChangeArrowheads="1"/>
          </p:cNvSpPr>
          <p:nvPr/>
        </p:nvSpPr>
        <p:spPr bwMode="auto">
          <a:xfrm>
            <a:off x="2514600" y="-1179513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699" name="文本框 9"/>
          <p:cNvSpPr txBox="1">
            <a:spLocks noChangeArrowheads="1"/>
          </p:cNvSpPr>
          <p:nvPr/>
        </p:nvSpPr>
        <p:spPr bwMode="auto">
          <a:xfrm>
            <a:off x="2193768" y="2705100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400" dirty="0" smtClean="0">
                <a:solidFill>
                  <a:srgbClr val="FFFFFF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总结</a:t>
            </a:r>
            <a:endParaRPr lang="zh-CN" altLang="en-US" sz="4400" dirty="0">
              <a:solidFill>
                <a:srgbClr val="FFFFFF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6800126" y="863349"/>
            <a:ext cx="4570305" cy="771525"/>
            <a:chOff x="0" y="0"/>
            <a:chExt cx="4570434" cy="771525"/>
          </a:xfrm>
        </p:grpSpPr>
        <p:sp>
          <p:nvSpPr>
            <p:cNvPr id="29711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12" name="文本框 1"/>
            <p:cNvSpPr txBox="1">
              <a:spLocks noChangeArrowheads="1"/>
            </p:cNvSpPr>
            <p:nvPr/>
          </p:nvSpPr>
          <p:spPr bwMode="auto">
            <a:xfrm>
              <a:off x="1000125" y="181302"/>
              <a:ext cx="3570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供应链流程共有四个循环</a:t>
              </a:r>
            </a:p>
          </p:txBody>
        </p:sp>
      </p:grpSp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6756828" y="3679263"/>
            <a:ext cx="4968575" cy="771525"/>
            <a:chOff x="0" y="0"/>
            <a:chExt cx="4968716" cy="771525"/>
          </a:xfrm>
        </p:grpSpPr>
        <p:sp>
          <p:nvSpPr>
            <p:cNvPr id="29709" name="椭圆 7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4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10" name="文本框 12"/>
            <p:cNvSpPr txBox="1">
              <a:spLocks noChangeArrowheads="1"/>
            </p:cNvSpPr>
            <p:nvPr/>
          </p:nvSpPr>
          <p:spPr bwMode="auto">
            <a:xfrm>
              <a:off x="1039800" y="135572"/>
              <a:ext cx="39289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dirty="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供应链流</a:t>
              </a:r>
              <a:r>
                <a:rPr lang="zh-CN" altLang="en-US" sz="2800" dirty="0" smtClean="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程的推</a:t>
              </a:r>
              <a:r>
                <a:rPr lang="en-US" altLang="zh-CN" sz="2800" dirty="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800" dirty="0" smtClean="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拉观点</a:t>
              </a:r>
              <a:endParaRPr lang="zh-CN" altLang="en-US" sz="2800" dirty="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704" name="等腰三角形 17"/>
          <p:cNvSpPr>
            <a:spLocks noChangeArrowheads="1"/>
          </p:cNvSpPr>
          <p:nvPr/>
        </p:nvSpPr>
        <p:spPr bwMode="auto">
          <a:xfrm rot="5400000">
            <a:off x="5968206" y="3250407"/>
            <a:ext cx="574675" cy="357188"/>
          </a:xfrm>
          <a:prstGeom prst="triangle">
            <a:avLst>
              <a:gd name="adj" fmla="val 50000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14249" y="1572904"/>
            <a:ext cx="32040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zh-CN" altLang="en-US" sz="2000" dirty="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订单循环</a:t>
            </a:r>
          </a:p>
          <a:p>
            <a:pPr marL="342900" indent="-342900">
              <a:buFont typeface="Arial"/>
              <a:buChar char="•"/>
            </a:pPr>
            <a:r>
              <a:rPr lang="zh-CN" altLang="en-US" sz="2000" dirty="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补货循环</a:t>
            </a:r>
          </a:p>
          <a:p>
            <a:pPr marL="342900" lvl="2" indent="-342900">
              <a:buFont typeface="Arial"/>
              <a:buChar char="•"/>
            </a:pPr>
            <a:r>
              <a:rPr lang="zh-CN" altLang="en-US" sz="2000" dirty="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制造循环</a:t>
            </a:r>
          </a:p>
          <a:p>
            <a:pPr marL="342900" indent="-342900">
              <a:buFont typeface="Arial"/>
              <a:buChar char="•"/>
            </a:pPr>
            <a:r>
              <a:rPr lang="zh-CN" altLang="en-US" sz="2000" dirty="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采购循环</a:t>
            </a:r>
          </a:p>
          <a:p>
            <a:pPr marL="285750" indent="-285750">
              <a:buFont typeface="Arial"/>
              <a:buChar char="•"/>
            </a:pPr>
            <a:endParaRPr kumimoji="1" lang="zh-CN" altLang="en-US" dirty="0">
              <a:solidFill>
                <a:srgbClr val="09405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19237" y="4582502"/>
            <a:ext cx="3325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zh-CN" altLang="en-US" sz="2400" dirty="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如何确定推拉边界？</a:t>
            </a:r>
          </a:p>
        </p:txBody>
      </p:sp>
    </p:spTree>
    <p:extLst>
      <p:ext uri="{BB962C8B-B14F-4D97-AF65-F5344CB8AC3E}">
        <p14:creationId xmlns="" xmlns:p14="http://schemas.microsoft.com/office/powerpoint/2010/main" val="8120076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文本框 12"/>
          <p:cNvSpPr txBox="1">
            <a:spLocks noChangeArrowheads="1"/>
          </p:cNvSpPr>
          <p:nvPr/>
        </p:nvSpPr>
        <p:spPr bwMode="auto">
          <a:xfrm>
            <a:off x="2890838" y="2467379"/>
            <a:ext cx="6410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Segoe UI" pitchFamily="34" charset="0"/>
                <a:ea typeface="微软雅黑" pitchFamily="34" charset="-122"/>
              </a:rPr>
              <a:t>THANK </a:t>
            </a:r>
            <a:r>
              <a:rPr lang="en-US" sz="5400" b="1" dirty="0">
                <a:solidFill>
                  <a:schemeClr val="bg1"/>
                </a:solidFill>
                <a:latin typeface="Segoe UI" pitchFamily="34" charset="0"/>
                <a:ea typeface="微软雅黑" pitchFamily="34" charset="-122"/>
              </a:rPr>
              <a:t>YOU</a:t>
            </a:r>
            <a:endParaRPr lang="zh-CN" altLang="en-US" sz="5400" b="1" dirty="0">
              <a:solidFill>
                <a:schemeClr val="bg1"/>
              </a:solidFill>
              <a:latin typeface="Segoe UI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框 12"/>
          <p:cNvSpPr txBox="1">
            <a:spLocks noChangeArrowheads="1"/>
          </p:cNvSpPr>
          <p:nvPr/>
        </p:nvSpPr>
        <p:spPr bwMode="auto">
          <a:xfrm>
            <a:off x="1932253" y="2300833"/>
            <a:ext cx="8564250" cy="98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dirty="0">
                <a:solidFill>
                  <a:prstClr val="white"/>
                </a:solidFill>
                <a:latin typeface="Arial"/>
                <a:ea typeface="微软雅黑"/>
              </a:rPr>
              <a:t>供应链的流程观点</a:t>
            </a:r>
          </a:p>
        </p:txBody>
      </p:sp>
      <p:sp>
        <p:nvSpPr>
          <p:cNvPr id="3" name="矩形 2"/>
          <p:cNvSpPr/>
          <p:nvPr/>
        </p:nvSpPr>
        <p:spPr>
          <a:xfrm>
            <a:off x="5055729" y="3557090"/>
            <a:ext cx="25298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 第五节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675129" y="47997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/>
        </p:nvGrpSpPr>
        <p:grpSpPr>
          <a:xfrm>
            <a:off x="543202" y="2691200"/>
            <a:ext cx="6874614" cy="1487713"/>
            <a:chOff x="543202" y="2691200"/>
            <a:chExt cx="6874614" cy="1487713"/>
          </a:xfrm>
        </p:grpSpPr>
        <p:cxnSp>
          <p:nvCxnSpPr>
            <p:cNvPr id="15" name="直接连接符 6"/>
            <p:cNvCxnSpPr>
              <a:cxnSpLocks noChangeShapeType="1"/>
            </p:cNvCxnSpPr>
            <p:nvPr/>
          </p:nvCxnSpPr>
          <p:spPr bwMode="auto">
            <a:xfrm>
              <a:off x="543202" y="3353400"/>
              <a:ext cx="5257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KSO_GT2.1"/>
            <p:cNvSpPr txBox="1">
              <a:spLocks noChangeArrowheads="1"/>
            </p:cNvSpPr>
            <p:nvPr/>
          </p:nvSpPr>
          <p:spPr bwMode="auto">
            <a:xfrm>
              <a:off x="1602716" y="3526450"/>
              <a:ext cx="5815100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面包供应链的流程</a:t>
              </a:r>
            </a:p>
          </p:txBody>
        </p:sp>
        <p:sp>
          <p:nvSpPr>
            <p:cNvPr id="17" name="KSO_GT2"/>
            <p:cNvSpPr txBox="1">
              <a:spLocks noChangeArrowheads="1"/>
            </p:cNvSpPr>
            <p:nvPr/>
          </p:nvSpPr>
          <p:spPr bwMode="auto">
            <a:xfrm>
              <a:off x="865416" y="2691200"/>
              <a:ext cx="46513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 smtClean="0">
                  <a:solidFill>
                    <a:srgbClr val="FFC000"/>
                  </a:solidFill>
                  <a:latin typeface="微软雅黑"/>
                  <a:ea typeface="微软雅黑"/>
                  <a:cs typeface="微软雅黑"/>
                </a:rPr>
                <a:t>导入案例</a:t>
              </a:r>
              <a:endParaRPr lang="en-US" altLang="zh-CN" sz="2800" b="1" dirty="0">
                <a:solidFill>
                  <a:srgbClr val="FFC000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19" name="灯片编号占位符 1"/>
          <p:cNvSpPr txBox="1">
            <a:spLocks/>
          </p:cNvSpPr>
          <p:nvPr/>
        </p:nvSpPr>
        <p:spPr>
          <a:xfrm>
            <a:off x="10556346" y="6413732"/>
            <a:ext cx="939240" cy="144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800" b="1" smtClean="0">
                <a:solidFill>
                  <a:srgbClr val="025483"/>
                </a:solidFill>
              </a:rPr>
              <a:t>第 </a:t>
            </a:r>
            <a:fld id="{75168D04-7926-484C-B90B-2D13ABC6EC67}" type="slidenum">
              <a:rPr lang="zh-CN" altLang="en-US" sz="800" b="1" smtClean="0">
                <a:solidFill>
                  <a:srgbClr val="025483"/>
                </a:solidFill>
              </a:rPr>
              <a:pPr algn="r"/>
              <a:t>3</a:t>
            </a:fld>
            <a:r>
              <a:rPr lang="zh-CN" altLang="en-US" sz="800" b="1" smtClean="0">
                <a:solidFill>
                  <a:srgbClr val="025483"/>
                </a:solidFill>
              </a:rPr>
              <a:t> 页</a:t>
            </a:r>
            <a:endParaRPr lang="zh-CN" altLang="en-US" sz="800" b="1" dirty="0">
              <a:solidFill>
                <a:srgbClr val="025483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85871" y="4920597"/>
            <a:ext cx="586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 smtClean="0">
                <a:solidFill>
                  <a:srgbClr val="025483"/>
                </a:solidFill>
              </a:rPr>
              <a:t>    </a:t>
            </a:r>
            <a:r>
              <a:rPr lang="zh-CN" altLang="en-US" b="1" kern="0" dirty="0" smtClean="0">
                <a:solidFill>
                  <a:srgbClr val="025483"/>
                </a:solidFill>
                <a:latin typeface="黑体"/>
                <a:ea typeface="黑体"/>
                <a:cs typeface="黑体"/>
              </a:rPr>
              <a:t>农民卖</a:t>
            </a:r>
            <a:r>
              <a:rPr lang="zh-CN" altLang="en-US" b="1" kern="0" dirty="0">
                <a:solidFill>
                  <a:srgbClr val="025483"/>
                </a:solidFill>
                <a:latin typeface="黑体"/>
                <a:ea typeface="黑体"/>
                <a:cs typeface="黑体"/>
              </a:rPr>
              <a:t>麦子，收获后卖给加工厂，加工厂加工成面粉，卖给面包店，销售给顾客。这就是供应链。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28937" y="5738118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9405E"/>
                </a:solidFill>
                <a:latin typeface="黑体"/>
                <a:ea typeface="黑体"/>
                <a:cs typeface="黑体"/>
              </a:rPr>
              <a:t>顾客订单</a:t>
            </a:r>
            <a:r>
              <a:rPr lang="en-US" altLang="zh-CN" b="1" dirty="0">
                <a:solidFill>
                  <a:srgbClr val="09405E"/>
                </a:solidFill>
                <a:latin typeface="黑体"/>
                <a:ea typeface="黑体"/>
                <a:cs typeface="黑体"/>
              </a:rPr>
              <a:t>-</a:t>
            </a:r>
            <a:r>
              <a:rPr lang="zh-CN" altLang="en-US" b="1" dirty="0">
                <a:solidFill>
                  <a:srgbClr val="09405E"/>
                </a:solidFill>
                <a:latin typeface="黑体"/>
                <a:ea typeface="黑体"/>
                <a:cs typeface="黑体"/>
              </a:rPr>
              <a:t>面包店补货</a:t>
            </a:r>
            <a:r>
              <a:rPr lang="en-US" altLang="zh-CN" b="1" dirty="0">
                <a:solidFill>
                  <a:srgbClr val="09405E"/>
                </a:solidFill>
                <a:latin typeface="黑体"/>
                <a:ea typeface="黑体"/>
                <a:cs typeface="黑体"/>
              </a:rPr>
              <a:t>-</a:t>
            </a:r>
            <a:r>
              <a:rPr lang="zh-CN" altLang="en-US" b="1" dirty="0">
                <a:solidFill>
                  <a:srgbClr val="09405E"/>
                </a:solidFill>
                <a:latin typeface="黑体"/>
                <a:ea typeface="黑体"/>
                <a:cs typeface="黑体"/>
              </a:rPr>
              <a:t>面粉厂做面粉</a:t>
            </a:r>
            <a:r>
              <a:rPr lang="en-US" altLang="zh-CN" b="1" dirty="0">
                <a:solidFill>
                  <a:srgbClr val="09405E"/>
                </a:solidFill>
                <a:latin typeface="黑体"/>
                <a:ea typeface="黑体"/>
                <a:cs typeface="黑体"/>
              </a:rPr>
              <a:t>-</a:t>
            </a:r>
            <a:r>
              <a:rPr lang="zh-CN" altLang="en-US" b="1" dirty="0">
                <a:solidFill>
                  <a:srgbClr val="09405E"/>
                </a:solidFill>
                <a:latin typeface="黑体"/>
                <a:ea typeface="黑体"/>
                <a:cs typeface="黑体"/>
              </a:rPr>
              <a:t>麦子采购？</a:t>
            </a:r>
          </a:p>
          <a:p>
            <a:endParaRPr lang="zh-CN" altLang="en-US" b="1" dirty="0">
              <a:solidFill>
                <a:srgbClr val="09405E"/>
              </a:solidFill>
              <a:latin typeface="黑体"/>
              <a:ea typeface="黑体"/>
              <a:cs typeface="黑体"/>
            </a:endParaRPr>
          </a:p>
        </p:txBody>
      </p:sp>
      <p:graphicFrame>
        <p:nvGraphicFramePr>
          <p:cNvPr id="12" name="图示 7"/>
          <p:cNvGraphicFramePr/>
          <p:nvPr>
            <p:extLst>
              <p:ext uri="{D42A27DB-BD31-4B8C-83A1-F6EECF244321}">
                <p14:modId xmlns="" xmlns:p14="http://schemas.microsoft.com/office/powerpoint/2010/main" val="3195428924"/>
              </p:ext>
            </p:extLst>
          </p:nvPr>
        </p:nvGraphicFramePr>
        <p:xfrm>
          <a:off x="0" y="-367441"/>
          <a:ext cx="3328088" cy="246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5237" y="-193714"/>
            <a:ext cx="2997181" cy="23114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19229" y="-172190"/>
            <a:ext cx="3226366" cy="2297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5241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2030514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平行四边形 33"/>
          <p:cNvSpPr/>
          <p:nvPr/>
        </p:nvSpPr>
        <p:spPr bwMode="auto">
          <a:xfrm>
            <a:off x="4762" y="1919093"/>
            <a:ext cx="2730880" cy="360040"/>
          </a:xfrm>
          <a:prstGeom prst="parallelogram">
            <a:avLst>
              <a:gd name="adj" fmla="val 76283"/>
            </a:avLst>
          </a:prstGeom>
          <a:solidFill>
            <a:srgbClr val="025483">
              <a:lumMod val="50000"/>
            </a:srgbClr>
          </a:solidFill>
          <a:ln w="19050">
            <a:noFill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100000"/>
                </a:sysClr>
              </a:solidFill>
              <a:effectLst/>
              <a:uLnTx/>
              <a:uFillTx/>
              <a:cs typeface="微软雅黑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0" y="1523049"/>
            <a:ext cx="2459596" cy="756084"/>
          </a:xfrm>
          <a:prstGeom prst="rect">
            <a:avLst/>
          </a:prstGeom>
          <a:solidFill>
            <a:srgbClr val="025483">
              <a:lumMod val="75000"/>
            </a:srgbClr>
          </a:solidFill>
          <a:ln w="19050">
            <a:noFill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100000"/>
                </a:sysClr>
              </a:solidFill>
              <a:effectLst/>
              <a:uLnTx/>
              <a:uFillTx/>
              <a:cs typeface="微软雅黑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8376" y="172426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/>
                <a:ea typeface="黑体"/>
                <a:cs typeface="黑体"/>
              </a:rPr>
              <a:t>目 录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/>
              <a:ea typeface="黑体"/>
              <a:cs typeface="黑体"/>
            </a:endParaRPr>
          </a:p>
        </p:txBody>
      </p:sp>
      <p:sp>
        <p:nvSpPr>
          <p:cNvPr id="28" name="Rectangle 73"/>
          <p:cNvSpPr/>
          <p:nvPr/>
        </p:nvSpPr>
        <p:spPr>
          <a:xfrm>
            <a:off x="1973994" y="3777403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100000"/>
                </a:sysClr>
              </a:solidFill>
              <a:effectLst/>
              <a:uLnTx/>
              <a:uFillTx/>
              <a:cs typeface="微软雅黑"/>
              <a:sym typeface="+mn-lt"/>
            </a:endParaRPr>
          </a:p>
        </p:txBody>
      </p:sp>
      <p:grpSp>
        <p:nvGrpSpPr>
          <p:cNvPr id="29" name="组 28"/>
          <p:cNvGrpSpPr/>
          <p:nvPr/>
        </p:nvGrpSpPr>
        <p:grpSpPr>
          <a:xfrm>
            <a:off x="607019" y="3851492"/>
            <a:ext cx="4239198" cy="834963"/>
            <a:chOff x="1200739" y="3859868"/>
            <a:chExt cx="3348206" cy="759114"/>
          </a:xfrm>
        </p:grpSpPr>
        <p:sp>
          <p:nvSpPr>
            <p:cNvPr id="30" name="Rectangle 73"/>
            <p:cNvSpPr/>
            <p:nvPr/>
          </p:nvSpPr>
          <p:spPr>
            <a:xfrm>
              <a:off x="1793875" y="4023404"/>
              <a:ext cx="2755070" cy="595578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100000"/>
                  </a:sysClr>
                </a:solidFill>
                <a:effectLst/>
                <a:uLnTx/>
                <a:uFillTx/>
                <a:cs typeface="微软雅黑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1200739" y="3859868"/>
              <a:ext cx="563217" cy="665716"/>
            </a:xfrm>
            <a:prstGeom prst="rect">
              <a:avLst/>
            </a:prstGeom>
            <a:solidFill>
              <a:srgbClr val="025483"/>
            </a:solidFill>
            <a:ln w="28575" cap="flat" cmpd="sng" algn="ctr">
              <a:solidFill>
                <a:srgbClr val="025483">
                  <a:lumMod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100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  <a:cs typeface="微软雅黑"/>
                  <a:sym typeface="+mn-lt"/>
                </a:rPr>
                <a:t>1</a:t>
              </a:r>
            </a:p>
          </p:txBody>
        </p:sp>
      </p:grpSp>
      <p:sp>
        <p:nvSpPr>
          <p:cNvPr id="32" name="Rectangle 73"/>
          <p:cNvSpPr/>
          <p:nvPr/>
        </p:nvSpPr>
        <p:spPr>
          <a:xfrm>
            <a:off x="5092724" y="4042610"/>
            <a:ext cx="4273758" cy="535991"/>
          </a:xfrm>
          <a:prstGeom prst="rect">
            <a:avLst/>
          </a:prstGeom>
        </p:spPr>
        <p:txBody>
          <a:bodyPr wrap="square" lIns="144000" tIns="0" rIns="14400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Franklin Gothic Medium" panose="020B0603020102020204" charset="0"/>
                <a:ea typeface="微软雅黑" panose="020B0503020204020204" pitchFamily="34" charset="-122"/>
                <a:cs typeface="微软雅黑"/>
                <a:sym typeface="+mn-lt"/>
              </a:rPr>
              <a:t>二、推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Franklin Gothic Medium" panose="020B0603020102020204" charset="0"/>
                <a:ea typeface="微软雅黑" panose="020B0503020204020204" pitchFamily="34" charset="-122"/>
                <a:cs typeface="微软雅黑"/>
                <a:sym typeface="+mn-lt"/>
              </a:rPr>
              <a:t>/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Franklin Gothic Medium" panose="020B0603020102020204" charset="0"/>
                <a:ea typeface="微软雅黑" panose="020B0503020204020204" pitchFamily="34" charset="-122"/>
                <a:cs typeface="微软雅黑"/>
                <a:sym typeface="+mn-lt"/>
              </a:rPr>
              <a:t>拉观点</a:t>
            </a:r>
          </a:p>
        </p:txBody>
      </p:sp>
      <p:sp>
        <p:nvSpPr>
          <p:cNvPr id="33" name="矩形 32"/>
          <p:cNvSpPr/>
          <p:nvPr/>
        </p:nvSpPr>
        <p:spPr bwMode="auto">
          <a:xfrm>
            <a:off x="4174962" y="3900926"/>
            <a:ext cx="684076" cy="684076"/>
          </a:xfrm>
          <a:prstGeom prst="rect">
            <a:avLst/>
          </a:prstGeom>
          <a:solidFill>
            <a:srgbClr val="02548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100000"/>
                  </a:sysClr>
                </a:solidFill>
                <a:effectLst/>
                <a:uLnTx/>
                <a:uFillTx/>
                <a:latin typeface="Impact" panose="020B0806030902050204" pitchFamily="34" charset="0"/>
                <a:cs typeface="微软雅黑"/>
                <a:sym typeface="+mn-lt"/>
              </a:rPr>
              <a:t>2</a:t>
            </a:r>
          </a:p>
        </p:txBody>
      </p:sp>
      <p:sp>
        <p:nvSpPr>
          <p:cNvPr id="35" name="Rectangle 73"/>
          <p:cNvSpPr/>
          <p:nvPr/>
        </p:nvSpPr>
        <p:spPr>
          <a:xfrm>
            <a:off x="1307439" y="4007637"/>
            <a:ext cx="3624150" cy="476004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黑体"/>
                <a:ea typeface="黑体"/>
                <a:cs typeface="黑体"/>
                <a:sym typeface="+mn-lt"/>
              </a:rPr>
              <a:t>一、循环观点</a:t>
            </a:r>
          </a:p>
        </p:txBody>
      </p:sp>
      <p:grpSp>
        <p:nvGrpSpPr>
          <p:cNvPr id="36" name="组 35"/>
          <p:cNvGrpSpPr/>
          <p:nvPr/>
        </p:nvGrpSpPr>
        <p:grpSpPr>
          <a:xfrm>
            <a:off x="7952802" y="3843457"/>
            <a:ext cx="4239198" cy="834963"/>
            <a:chOff x="1200739" y="3859868"/>
            <a:chExt cx="3348206" cy="759114"/>
          </a:xfrm>
        </p:grpSpPr>
        <p:sp>
          <p:nvSpPr>
            <p:cNvPr id="37" name="Rectangle 73"/>
            <p:cNvSpPr/>
            <p:nvPr/>
          </p:nvSpPr>
          <p:spPr>
            <a:xfrm>
              <a:off x="1793875" y="4023404"/>
              <a:ext cx="2755070" cy="595578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100000"/>
                  </a:sysClr>
                </a:solidFill>
                <a:effectLst/>
                <a:uLnTx/>
                <a:uFillTx/>
                <a:cs typeface="微软雅黑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1200739" y="3859868"/>
              <a:ext cx="563217" cy="665716"/>
            </a:xfrm>
            <a:prstGeom prst="rect">
              <a:avLst/>
            </a:prstGeom>
            <a:solidFill>
              <a:srgbClr val="025483"/>
            </a:solidFill>
            <a:ln w="28575" cap="flat" cmpd="sng" algn="ctr">
              <a:solidFill>
                <a:srgbClr val="025483">
                  <a:lumMod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100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  <a:cs typeface="微软雅黑"/>
                  <a:sym typeface="+mn-lt"/>
                </a:rPr>
                <a:t>3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100000"/>
                  </a:sysClr>
                </a:solidFill>
                <a:effectLst/>
                <a:uLnTx/>
                <a:uFillTx/>
                <a:latin typeface="Impact" panose="020B0806030902050204" pitchFamily="34" charset="0"/>
                <a:cs typeface="微软雅黑"/>
                <a:sym typeface="+mn-lt"/>
              </a:endParaRPr>
            </a:p>
          </p:txBody>
        </p:sp>
      </p:grpSp>
      <p:sp>
        <p:nvSpPr>
          <p:cNvPr id="39" name="Rectangle 73"/>
          <p:cNvSpPr/>
          <p:nvPr/>
        </p:nvSpPr>
        <p:spPr>
          <a:xfrm>
            <a:off x="8785013" y="4018633"/>
            <a:ext cx="3624150" cy="476004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黑体"/>
                <a:ea typeface="黑体"/>
                <a:cs typeface="黑体"/>
                <a:sym typeface="+mn-lt"/>
              </a:rPr>
              <a:t>三、推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黑体"/>
                <a:ea typeface="黑体"/>
                <a:cs typeface="黑体"/>
                <a:sym typeface="+mn-lt"/>
              </a:rPr>
              <a:t>/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黑体"/>
                <a:ea typeface="黑体"/>
                <a:cs typeface="黑体"/>
                <a:sym typeface="+mn-lt"/>
              </a:rPr>
              <a:t>拉观点的问题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758948" y="51170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707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30726" name="Group 5"/>
            <p:cNvGrpSpPr>
              <a:grpSpLocks/>
            </p:cNvGrpSpPr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30728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9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01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30727" name="圆角矩形 26"/>
            <p:cNvSpPr>
              <a:spLocks/>
            </p:cNvSpPr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 cstate="print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供应链流程的循环观点</a:t>
            </a:r>
          </a:p>
        </p:txBody>
      </p:sp>
    </p:spTree>
    <p:extLst>
      <p:ext uri="{BB962C8B-B14F-4D97-AF65-F5344CB8AC3E}">
        <p14:creationId xmlns="" xmlns:p14="http://schemas.microsoft.com/office/powerpoint/2010/main" val="2227441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147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供应链流程共有四个循环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4829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4830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4820" name="箭头1"/>
          <p:cNvSpPr>
            <a:spLocks noChangeAspect="1"/>
          </p:cNvSpPr>
          <p:nvPr/>
        </p:nvSpPr>
        <p:spPr bwMode="auto">
          <a:xfrm>
            <a:off x="6130925" y="1890713"/>
            <a:ext cx="1739900" cy="2003425"/>
          </a:xfrm>
          <a:custGeom>
            <a:avLst/>
            <a:gdLst>
              <a:gd name="T0" fmla="*/ 66738974 w 1260"/>
              <a:gd name="T1" fmla="*/ 1906775 h 1451"/>
              <a:gd name="T2" fmla="*/ 190680612 w 1260"/>
              <a:gd name="T3" fmla="*/ 11437886 h 1451"/>
              <a:gd name="T4" fmla="*/ 308902675 w 1260"/>
              <a:gd name="T5" fmla="*/ 24782547 h 1451"/>
              <a:gd name="T6" fmla="*/ 429031723 w 1260"/>
              <a:gd name="T7" fmla="*/ 43847531 h 1451"/>
              <a:gd name="T8" fmla="*/ 543441195 w 1260"/>
              <a:gd name="T9" fmla="*/ 70536852 h 1451"/>
              <a:gd name="T10" fmla="*/ 657849286 w 1260"/>
              <a:gd name="T11" fmla="*/ 101038342 h 1451"/>
              <a:gd name="T12" fmla="*/ 770351772 w 1260"/>
              <a:gd name="T13" fmla="*/ 137260156 h 1451"/>
              <a:gd name="T14" fmla="*/ 879038906 w 1260"/>
              <a:gd name="T15" fmla="*/ 179200912 h 1451"/>
              <a:gd name="T16" fmla="*/ 985820436 w 1260"/>
              <a:gd name="T17" fmla="*/ 226860612 h 1451"/>
              <a:gd name="T18" fmla="*/ 1090694979 w 1260"/>
              <a:gd name="T19" fmla="*/ 276425706 h 1451"/>
              <a:gd name="T20" fmla="*/ 1191756933 w 1260"/>
              <a:gd name="T21" fmla="*/ 333617897 h 1451"/>
              <a:gd name="T22" fmla="*/ 1289003534 w 1260"/>
              <a:gd name="T23" fmla="*/ 392715483 h 1451"/>
              <a:gd name="T24" fmla="*/ 1384344531 w 1260"/>
              <a:gd name="T25" fmla="*/ 457533393 h 1451"/>
              <a:gd name="T26" fmla="*/ 1475871556 w 1260"/>
              <a:gd name="T27" fmla="*/ 528068864 h 1451"/>
              <a:gd name="T28" fmla="*/ 1563584610 w 1260"/>
              <a:gd name="T29" fmla="*/ 602419266 h 1451"/>
              <a:gd name="T30" fmla="*/ 1651297664 w 1260"/>
              <a:gd name="T31" fmla="*/ 678673681 h 1451"/>
              <a:gd name="T32" fmla="*/ 1731384156 w 1260"/>
              <a:gd name="T33" fmla="*/ 758743025 h 1451"/>
              <a:gd name="T34" fmla="*/ 1807656677 w 1260"/>
              <a:gd name="T35" fmla="*/ 846436707 h 1451"/>
              <a:gd name="T36" fmla="*/ 1880115227 w 1260"/>
              <a:gd name="T37" fmla="*/ 934130389 h 1451"/>
              <a:gd name="T38" fmla="*/ 1950666791 w 1260"/>
              <a:gd name="T39" fmla="*/ 1025636239 h 1451"/>
              <a:gd name="T40" fmla="*/ 2015498779 w 1260"/>
              <a:gd name="T41" fmla="*/ 1122862413 h 1451"/>
              <a:gd name="T42" fmla="*/ 2074609810 w 1260"/>
              <a:gd name="T43" fmla="*/ 1220088586 h 1451"/>
              <a:gd name="T44" fmla="*/ 2129906870 w 1260"/>
              <a:gd name="T45" fmla="*/ 1321126929 h 1451"/>
              <a:gd name="T46" fmla="*/ 2147483646 w 1260"/>
              <a:gd name="T47" fmla="*/ 1425978820 h 1451"/>
              <a:gd name="T48" fmla="*/ 2147483646 w 1260"/>
              <a:gd name="T49" fmla="*/ 1532736105 h 1451"/>
              <a:gd name="T50" fmla="*/ 2147483646 w 1260"/>
              <a:gd name="T51" fmla="*/ 1641400165 h 1451"/>
              <a:gd name="T52" fmla="*/ 2147483646 w 1260"/>
              <a:gd name="T53" fmla="*/ 1755783168 h 1451"/>
              <a:gd name="T54" fmla="*/ 2147483646 w 1260"/>
              <a:gd name="T55" fmla="*/ 1868260777 h 1451"/>
              <a:gd name="T56" fmla="*/ 2147483646 w 1260"/>
              <a:gd name="T57" fmla="*/ 1986455949 h 1451"/>
              <a:gd name="T58" fmla="*/ 2147483646 w 1260"/>
              <a:gd name="T59" fmla="*/ 2104652501 h 1451"/>
              <a:gd name="T60" fmla="*/ 2147483646 w 1260"/>
              <a:gd name="T61" fmla="*/ 2147483646 h 1451"/>
              <a:gd name="T62" fmla="*/ 2147483646 w 1260"/>
              <a:gd name="T63" fmla="*/ 2147483646 h 1451"/>
              <a:gd name="T64" fmla="*/ 1756172208 w 1260"/>
              <a:gd name="T65" fmla="*/ 2147483646 h 1451"/>
              <a:gd name="T66" fmla="*/ 1186035976 w 1260"/>
              <a:gd name="T67" fmla="*/ 2147483646 h 1451"/>
              <a:gd name="T68" fmla="*/ 1174595443 w 1260"/>
              <a:gd name="T69" fmla="*/ 2147483646 h 1451"/>
              <a:gd name="T70" fmla="*/ 1159340939 w 1260"/>
              <a:gd name="T71" fmla="*/ 2147483646 h 1451"/>
              <a:gd name="T72" fmla="*/ 1138365478 w 1260"/>
              <a:gd name="T73" fmla="*/ 2089401066 h 1451"/>
              <a:gd name="T74" fmla="*/ 1121203988 w 1260"/>
              <a:gd name="T75" fmla="*/ 2034115648 h 1451"/>
              <a:gd name="T76" fmla="*/ 1090694979 w 1260"/>
              <a:gd name="T77" fmla="*/ 1954047684 h 1451"/>
              <a:gd name="T78" fmla="*/ 1065906928 w 1260"/>
              <a:gd name="T79" fmla="*/ 1902575816 h 1451"/>
              <a:gd name="T80" fmla="*/ 1027771358 w 1260"/>
              <a:gd name="T81" fmla="*/ 1828226795 h 1451"/>
              <a:gd name="T82" fmla="*/ 997262349 w 1260"/>
              <a:gd name="T83" fmla="*/ 1780567096 h 1451"/>
              <a:gd name="T84" fmla="*/ 949591851 w 1260"/>
              <a:gd name="T85" fmla="*/ 1711937018 h 1451"/>
              <a:gd name="T86" fmla="*/ 915268872 w 1260"/>
              <a:gd name="T87" fmla="*/ 1666182712 h 1451"/>
              <a:gd name="T88" fmla="*/ 879038906 w 1260"/>
              <a:gd name="T89" fmla="*/ 1624243336 h 1451"/>
              <a:gd name="T90" fmla="*/ 821834861 w 1260"/>
              <a:gd name="T91" fmla="*/ 1565144370 h 1451"/>
              <a:gd name="T92" fmla="*/ 760816844 w 1260"/>
              <a:gd name="T93" fmla="*/ 1507953559 h 1451"/>
              <a:gd name="T94" fmla="*/ 715053331 w 1260"/>
              <a:gd name="T95" fmla="*/ 1473638520 h 1451"/>
              <a:gd name="T96" fmla="*/ 671196804 w 1260"/>
              <a:gd name="T97" fmla="*/ 1439323481 h 1451"/>
              <a:gd name="T98" fmla="*/ 625433292 w 1260"/>
              <a:gd name="T99" fmla="*/ 1408820610 h 1451"/>
              <a:gd name="T100" fmla="*/ 552974742 w 1260"/>
              <a:gd name="T101" fmla="*/ 1364974460 h 1451"/>
              <a:gd name="T102" fmla="*/ 503397258 w 1260"/>
              <a:gd name="T103" fmla="*/ 1338285139 h 1451"/>
              <a:gd name="T104" fmla="*/ 425219132 w 1260"/>
              <a:gd name="T105" fmla="*/ 1303970100 h 1451"/>
              <a:gd name="T106" fmla="*/ 345132640 w 1260"/>
              <a:gd name="T107" fmla="*/ 1275374004 h 1451"/>
              <a:gd name="T108" fmla="*/ 261233557 w 1260"/>
              <a:gd name="T109" fmla="*/ 1250590076 h 1451"/>
              <a:gd name="T110" fmla="*/ 205935116 w 1260"/>
              <a:gd name="T111" fmla="*/ 1237245416 h 1451"/>
              <a:gd name="T112" fmla="*/ 120129048 w 1260"/>
              <a:gd name="T113" fmla="*/ 1223900755 h 1451"/>
              <a:gd name="T114" fmla="*/ 59111031 w 1260"/>
              <a:gd name="T115" fmla="*/ 1218181812 h 1451"/>
              <a:gd name="T116" fmla="*/ 0 w 1260"/>
              <a:gd name="T117" fmla="*/ 1214369643 h 1451"/>
              <a:gd name="T118" fmla="*/ 5720957 w 1260"/>
              <a:gd name="T119" fmla="*/ 0 h 14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60"/>
              <a:gd name="T181" fmla="*/ 0 h 1451"/>
              <a:gd name="T182" fmla="*/ 1260 w 1260"/>
              <a:gd name="T183" fmla="*/ 1451 h 145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60" h="1451">
                <a:moveTo>
                  <a:pt x="3" y="0"/>
                </a:moveTo>
                <a:lnTo>
                  <a:pt x="35" y="1"/>
                </a:lnTo>
                <a:lnTo>
                  <a:pt x="68" y="3"/>
                </a:lnTo>
                <a:lnTo>
                  <a:pt x="100" y="6"/>
                </a:lnTo>
                <a:lnTo>
                  <a:pt x="131" y="9"/>
                </a:lnTo>
                <a:lnTo>
                  <a:pt x="162" y="13"/>
                </a:lnTo>
                <a:lnTo>
                  <a:pt x="193" y="18"/>
                </a:lnTo>
                <a:lnTo>
                  <a:pt x="225" y="23"/>
                </a:lnTo>
                <a:lnTo>
                  <a:pt x="255" y="30"/>
                </a:lnTo>
                <a:lnTo>
                  <a:pt x="285" y="37"/>
                </a:lnTo>
                <a:lnTo>
                  <a:pt x="315" y="44"/>
                </a:lnTo>
                <a:lnTo>
                  <a:pt x="345" y="53"/>
                </a:lnTo>
                <a:lnTo>
                  <a:pt x="374" y="62"/>
                </a:lnTo>
                <a:lnTo>
                  <a:pt x="404" y="72"/>
                </a:lnTo>
                <a:lnTo>
                  <a:pt x="433" y="83"/>
                </a:lnTo>
                <a:lnTo>
                  <a:pt x="461" y="94"/>
                </a:lnTo>
                <a:lnTo>
                  <a:pt x="489" y="106"/>
                </a:lnTo>
                <a:lnTo>
                  <a:pt x="517" y="119"/>
                </a:lnTo>
                <a:lnTo>
                  <a:pt x="545" y="132"/>
                </a:lnTo>
                <a:lnTo>
                  <a:pt x="572" y="145"/>
                </a:lnTo>
                <a:lnTo>
                  <a:pt x="599" y="160"/>
                </a:lnTo>
                <a:lnTo>
                  <a:pt x="625" y="175"/>
                </a:lnTo>
                <a:lnTo>
                  <a:pt x="651" y="190"/>
                </a:lnTo>
                <a:lnTo>
                  <a:pt x="676" y="206"/>
                </a:lnTo>
                <a:lnTo>
                  <a:pt x="702" y="223"/>
                </a:lnTo>
                <a:lnTo>
                  <a:pt x="726" y="240"/>
                </a:lnTo>
                <a:lnTo>
                  <a:pt x="751" y="259"/>
                </a:lnTo>
                <a:lnTo>
                  <a:pt x="774" y="277"/>
                </a:lnTo>
                <a:lnTo>
                  <a:pt x="798" y="296"/>
                </a:lnTo>
                <a:lnTo>
                  <a:pt x="820" y="316"/>
                </a:lnTo>
                <a:lnTo>
                  <a:pt x="843" y="336"/>
                </a:lnTo>
                <a:lnTo>
                  <a:pt x="866" y="356"/>
                </a:lnTo>
                <a:lnTo>
                  <a:pt x="887" y="377"/>
                </a:lnTo>
                <a:lnTo>
                  <a:pt x="908" y="398"/>
                </a:lnTo>
                <a:lnTo>
                  <a:pt x="928" y="421"/>
                </a:lnTo>
                <a:lnTo>
                  <a:pt x="948" y="444"/>
                </a:lnTo>
                <a:lnTo>
                  <a:pt x="967" y="467"/>
                </a:lnTo>
                <a:lnTo>
                  <a:pt x="986" y="490"/>
                </a:lnTo>
                <a:lnTo>
                  <a:pt x="1004" y="514"/>
                </a:lnTo>
                <a:lnTo>
                  <a:pt x="1023" y="538"/>
                </a:lnTo>
                <a:lnTo>
                  <a:pt x="1040" y="564"/>
                </a:lnTo>
                <a:lnTo>
                  <a:pt x="1057" y="589"/>
                </a:lnTo>
                <a:lnTo>
                  <a:pt x="1073" y="614"/>
                </a:lnTo>
                <a:lnTo>
                  <a:pt x="1088" y="640"/>
                </a:lnTo>
                <a:lnTo>
                  <a:pt x="1103" y="666"/>
                </a:lnTo>
                <a:lnTo>
                  <a:pt x="1117" y="693"/>
                </a:lnTo>
                <a:lnTo>
                  <a:pt x="1131" y="720"/>
                </a:lnTo>
                <a:lnTo>
                  <a:pt x="1144" y="748"/>
                </a:lnTo>
                <a:lnTo>
                  <a:pt x="1156" y="776"/>
                </a:lnTo>
                <a:lnTo>
                  <a:pt x="1168" y="804"/>
                </a:lnTo>
                <a:lnTo>
                  <a:pt x="1180" y="833"/>
                </a:lnTo>
                <a:lnTo>
                  <a:pt x="1190" y="861"/>
                </a:lnTo>
                <a:lnTo>
                  <a:pt x="1200" y="891"/>
                </a:lnTo>
                <a:lnTo>
                  <a:pt x="1209" y="921"/>
                </a:lnTo>
                <a:lnTo>
                  <a:pt x="1217" y="950"/>
                </a:lnTo>
                <a:lnTo>
                  <a:pt x="1224" y="980"/>
                </a:lnTo>
                <a:lnTo>
                  <a:pt x="1231" y="1010"/>
                </a:lnTo>
                <a:lnTo>
                  <a:pt x="1237" y="1042"/>
                </a:lnTo>
                <a:lnTo>
                  <a:pt x="1243" y="1073"/>
                </a:lnTo>
                <a:lnTo>
                  <a:pt x="1248" y="1104"/>
                </a:lnTo>
                <a:lnTo>
                  <a:pt x="1252" y="1135"/>
                </a:lnTo>
                <a:lnTo>
                  <a:pt x="1255" y="1166"/>
                </a:lnTo>
                <a:lnTo>
                  <a:pt x="1257" y="1198"/>
                </a:lnTo>
                <a:lnTo>
                  <a:pt x="1259" y="1231"/>
                </a:lnTo>
                <a:lnTo>
                  <a:pt x="1260" y="1263"/>
                </a:lnTo>
                <a:lnTo>
                  <a:pt x="921" y="1451"/>
                </a:lnTo>
                <a:lnTo>
                  <a:pt x="622" y="1246"/>
                </a:lnTo>
                <a:lnTo>
                  <a:pt x="622" y="1231"/>
                </a:lnTo>
                <a:lnTo>
                  <a:pt x="620" y="1215"/>
                </a:lnTo>
                <a:lnTo>
                  <a:pt x="616" y="1184"/>
                </a:lnTo>
                <a:lnTo>
                  <a:pt x="611" y="1154"/>
                </a:lnTo>
                <a:lnTo>
                  <a:pt x="608" y="1139"/>
                </a:lnTo>
                <a:lnTo>
                  <a:pt x="605" y="1125"/>
                </a:lnTo>
                <a:lnTo>
                  <a:pt x="597" y="1096"/>
                </a:lnTo>
                <a:lnTo>
                  <a:pt x="593" y="1082"/>
                </a:lnTo>
                <a:lnTo>
                  <a:pt x="588" y="1067"/>
                </a:lnTo>
                <a:lnTo>
                  <a:pt x="577" y="1039"/>
                </a:lnTo>
                <a:lnTo>
                  <a:pt x="572" y="1025"/>
                </a:lnTo>
                <a:lnTo>
                  <a:pt x="566" y="1012"/>
                </a:lnTo>
                <a:lnTo>
                  <a:pt x="559" y="998"/>
                </a:lnTo>
                <a:lnTo>
                  <a:pt x="553" y="985"/>
                </a:lnTo>
                <a:lnTo>
                  <a:pt x="539" y="959"/>
                </a:lnTo>
                <a:lnTo>
                  <a:pt x="530" y="947"/>
                </a:lnTo>
                <a:lnTo>
                  <a:pt x="523" y="934"/>
                </a:lnTo>
                <a:lnTo>
                  <a:pt x="506" y="910"/>
                </a:lnTo>
                <a:lnTo>
                  <a:pt x="498" y="898"/>
                </a:lnTo>
                <a:lnTo>
                  <a:pt x="489" y="887"/>
                </a:lnTo>
                <a:lnTo>
                  <a:pt x="480" y="874"/>
                </a:lnTo>
                <a:lnTo>
                  <a:pt x="471" y="863"/>
                </a:lnTo>
                <a:lnTo>
                  <a:pt x="461" y="852"/>
                </a:lnTo>
                <a:lnTo>
                  <a:pt x="451" y="841"/>
                </a:lnTo>
                <a:lnTo>
                  <a:pt x="431" y="821"/>
                </a:lnTo>
                <a:lnTo>
                  <a:pt x="410" y="801"/>
                </a:lnTo>
                <a:lnTo>
                  <a:pt x="399" y="791"/>
                </a:lnTo>
                <a:lnTo>
                  <a:pt x="388" y="782"/>
                </a:lnTo>
                <a:lnTo>
                  <a:pt x="375" y="773"/>
                </a:lnTo>
                <a:lnTo>
                  <a:pt x="364" y="764"/>
                </a:lnTo>
                <a:lnTo>
                  <a:pt x="352" y="755"/>
                </a:lnTo>
                <a:lnTo>
                  <a:pt x="340" y="747"/>
                </a:lnTo>
                <a:lnTo>
                  <a:pt x="328" y="739"/>
                </a:lnTo>
                <a:lnTo>
                  <a:pt x="315" y="731"/>
                </a:lnTo>
                <a:lnTo>
                  <a:pt x="290" y="716"/>
                </a:lnTo>
                <a:lnTo>
                  <a:pt x="277" y="709"/>
                </a:lnTo>
                <a:lnTo>
                  <a:pt x="264" y="702"/>
                </a:lnTo>
                <a:lnTo>
                  <a:pt x="237" y="690"/>
                </a:lnTo>
                <a:lnTo>
                  <a:pt x="223" y="684"/>
                </a:lnTo>
                <a:lnTo>
                  <a:pt x="209" y="678"/>
                </a:lnTo>
                <a:lnTo>
                  <a:pt x="181" y="669"/>
                </a:lnTo>
                <a:lnTo>
                  <a:pt x="152" y="660"/>
                </a:lnTo>
                <a:lnTo>
                  <a:pt x="137" y="656"/>
                </a:lnTo>
                <a:lnTo>
                  <a:pt x="123" y="653"/>
                </a:lnTo>
                <a:lnTo>
                  <a:pt x="108" y="649"/>
                </a:lnTo>
                <a:lnTo>
                  <a:pt x="93" y="647"/>
                </a:lnTo>
                <a:lnTo>
                  <a:pt x="63" y="642"/>
                </a:lnTo>
                <a:lnTo>
                  <a:pt x="47" y="640"/>
                </a:lnTo>
                <a:lnTo>
                  <a:pt x="31" y="639"/>
                </a:lnTo>
                <a:lnTo>
                  <a:pt x="16" y="638"/>
                </a:lnTo>
                <a:lnTo>
                  <a:pt x="0" y="637"/>
                </a:lnTo>
                <a:lnTo>
                  <a:pt x="197" y="348"/>
                </a:lnTo>
                <a:lnTo>
                  <a:pt x="3" y="0"/>
                </a:ln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endParaRPr lang="zh-CN" altLang="en-US"/>
          </a:p>
        </p:txBody>
      </p:sp>
      <p:sp>
        <p:nvSpPr>
          <p:cNvPr id="34821" name="箭头4"/>
          <p:cNvSpPr>
            <a:spLocks noChangeAspect="1"/>
          </p:cNvSpPr>
          <p:nvPr/>
        </p:nvSpPr>
        <p:spPr bwMode="auto">
          <a:xfrm>
            <a:off x="4333875" y="1892300"/>
            <a:ext cx="1974850" cy="1828800"/>
          </a:xfrm>
          <a:custGeom>
            <a:avLst/>
            <a:gdLst>
              <a:gd name="T0" fmla="*/ 1213188582 w 1431"/>
              <a:gd name="T1" fmla="*/ 2147483646 h 1325"/>
              <a:gd name="T2" fmla="*/ 1213188582 w 1431"/>
              <a:gd name="T3" fmla="*/ 2147483646 h 1325"/>
              <a:gd name="T4" fmla="*/ 1218901985 w 1431"/>
              <a:gd name="T5" fmla="*/ 2147483646 h 1325"/>
              <a:gd name="T6" fmla="*/ 1230330170 w 1431"/>
              <a:gd name="T7" fmla="*/ 2147483646 h 1325"/>
              <a:gd name="T8" fmla="*/ 1247470377 w 1431"/>
              <a:gd name="T9" fmla="*/ 2143153467 h 1325"/>
              <a:gd name="T10" fmla="*/ 1262706118 w 1431"/>
              <a:gd name="T11" fmla="*/ 2086002432 h 1325"/>
              <a:gd name="T12" fmla="*/ 1291274510 w 1431"/>
              <a:gd name="T13" fmla="*/ 2004085994 h 1325"/>
              <a:gd name="T14" fmla="*/ 1312225033 w 1431"/>
              <a:gd name="T15" fmla="*/ 1950745764 h 1325"/>
              <a:gd name="T16" fmla="*/ 1348411295 w 1431"/>
              <a:gd name="T17" fmla="*/ 1872640132 h 1325"/>
              <a:gd name="T18" fmla="*/ 1378882776 w 1431"/>
              <a:gd name="T19" fmla="*/ 1823109326 h 1325"/>
              <a:gd name="T20" fmla="*/ 1407451168 w 1431"/>
              <a:gd name="T21" fmla="*/ 1775483234 h 1325"/>
              <a:gd name="T22" fmla="*/ 1439828496 w 1431"/>
              <a:gd name="T23" fmla="*/ 1727857141 h 1325"/>
              <a:gd name="T24" fmla="*/ 1472205823 w 1431"/>
              <a:gd name="T25" fmla="*/ 1684041854 h 1325"/>
              <a:gd name="T26" fmla="*/ 1508392086 w 1431"/>
              <a:gd name="T27" fmla="*/ 1638321854 h 1325"/>
              <a:gd name="T28" fmla="*/ 1565527491 w 1431"/>
              <a:gd name="T29" fmla="*/ 1575455301 h 1325"/>
              <a:gd name="T30" fmla="*/ 1605522689 w 1431"/>
              <a:gd name="T31" fmla="*/ 1537355531 h 1325"/>
              <a:gd name="T32" fmla="*/ 1670277344 w 1431"/>
              <a:gd name="T33" fmla="*/ 1482109208 h 1325"/>
              <a:gd name="T34" fmla="*/ 1715985944 w 1431"/>
              <a:gd name="T35" fmla="*/ 1447818863 h 1325"/>
              <a:gd name="T36" fmla="*/ 1786454002 w 1431"/>
              <a:gd name="T37" fmla="*/ 1400192770 h 1325"/>
              <a:gd name="T38" fmla="*/ 1858826527 w 1431"/>
              <a:gd name="T39" fmla="*/ 1354472770 h 1325"/>
              <a:gd name="T40" fmla="*/ 1910248530 w 1431"/>
              <a:gd name="T41" fmla="*/ 1329707368 h 1325"/>
              <a:gd name="T42" fmla="*/ 1961670533 w 1431"/>
              <a:gd name="T43" fmla="*/ 1306846678 h 1325"/>
              <a:gd name="T44" fmla="*/ 2016902851 w 1431"/>
              <a:gd name="T45" fmla="*/ 1285892080 h 1325"/>
              <a:gd name="T46" fmla="*/ 2127366106 w 1431"/>
              <a:gd name="T47" fmla="*/ 1251601735 h 1325"/>
              <a:gd name="T48" fmla="*/ 2147483646 w 1431"/>
              <a:gd name="T49" fmla="*/ 1236361275 h 1325"/>
              <a:gd name="T50" fmla="*/ 2147483646 w 1431"/>
              <a:gd name="T51" fmla="*/ 1223025528 h 1325"/>
              <a:gd name="T52" fmla="*/ 2147483646 w 1431"/>
              <a:gd name="T53" fmla="*/ 1215405298 h 1325"/>
              <a:gd name="T54" fmla="*/ 2147483646 w 1431"/>
              <a:gd name="T55" fmla="*/ 636278856 h 1325"/>
              <a:gd name="T56" fmla="*/ 2147483646 w 1431"/>
              <a:gd name="T57" fmla="*/ 1904712 h 1325"/>
              <a:gd name="T58" fmla="*/ 2147483646 w 1431"/>
              <a:gd name="T59" fmla="*/ 11429655 h 1325"/>
              <a:gd name="T60" fmla="*/ 2056898048 w 1431"/>
              <a:gd name="T61" fmla="*/ 28574827 h 1325"/>
              <a:gd name="T62" fmla="*/ 1938816923 w 1431"/>
              <a:gd name="T63" fmla="*/ 49530805 h 1325"/>
              <a:gd name="T64" fmla="*/ 1822640265 w 1431"/>
              <a:gd name="T65" fmla="*/ 76200920 h 1325"/>
              <a:gd name="T66" fmla="*/ 1710272542 w 1431"/>
              <a:gd name="T67" fmla="*/ 108586553 h 1325"/>
              <a:gd name="T68" fmla="*/ 1597904819 w 1431"/>
              <a:gd name="T69" fmla="*/ 144781610 h 1325"/>
              <a:gd name="T70" fmla="*/ 1491250498 w 1431"/>
              <a:gd name="T71" fmla="*/ 190502990 h 1325"/>
              <a:gd name="T72" fmla="*/ 1386502026 w 1431"/>
              <a:gd name="T73" fmla="*/ 238127703 h 1325"/>
              <a:gd name="T74" fmla="*/ 1281752173 w 1431"/>
              <a:gd name="T75" fmla="*/ 289563221 h 1325"/>
              <a:gd name="T76" fmla="*/ 1180811255 w 1431"/>
              <a:gd name="T77" fmla="*/ 346714256 h 1325"/>
              <a:gd name="T78" fmla="*/ 1085585119 w 1431"/>
              <a:gd name="T79" fmla="*/ 407674716 h 1325"/>
              <a:gd name="T80" fmla="*/ 990357604 w 1431"/>
              <a:gd name="T81" fmla="*/ 476256786 h 1325"/>
              <a:gd name="T82" fmla="*/ 898940404 w 1431"/>
              <a:gd name="T83" fmla="*/ 546742189 h 1325"/>
              <a:gd name="T84" fmla="*/ 813236606 w 1431"/>
              <a:gd name="T85" fmla="*/ 619133684 h 1325"/>
              <a:gd name="T86" fmla="*/ 727532808 w 1431"/>
              <a:gd name="T87" fmla="*/ 697239317 h 1325"/>
              <a:gd name="T88" fmla="*/ 649446880 w 1431"/>
              <a:gd name="T89" fmla="*/ 781060467 h 1325"/>
              <a:gd name="T90" fmla="*/ 573265420 w 1431"/>
              <a:gd name="T91" fmla="*/ 866786329 h 1325"/>
              <a:gd name="T92" fmla="*/ 500892895 w 1431"/>
              <a:gd name="T93" fmla="*/ 956322997 h 1325"/>
              <a:gd name="T94" fmla="*/ 432329304 w 1431"/>
              <a:gd name="T95" fmla="*/ 1047764377 h 1325"/>
              <a:gd name="T96" fmla="*/ 369479116 w 1431"/>
              <a:gd name="T97" fmla="*/ 1146824607 h 1325"/>
              <a:gd name="T98" fmla="*/ 310439244 w 1431"/>
              <a:gd name="T99" fmla="*/ 1243981505 h 1325"/>
              <a:gd name="T100" fmla="*/ 257112774 w 1431"/>
              <a:gd name="T101" fmla="*/ 1346852540 h 1325"/>
              <a:gd name="T102" fmla="*/ 207593858 w 1431"/>
              <a:gd name="T103" fmla="*/ 1451629668 h 1325"/>
              <a:gd name="T104" fmla="*/ 163789726 w 1431"/>
              <a:gd name="T105" fmla="*/ 1560214841 h 1325"/>
              <a:gd name="T106" fmla="*/ 121890060 w 1431"/>
              <a:gd name="T107" fmla="*/ 1668801394 h 1325"/>
              <a:gd name="T108" fmla="*/ 89512733 w 1431"/>
              <a:gd name="T109" fmla="*/ 1783103464 h 1325"/>
              <a:gd name="T110" fmla="*/ 59041253 w 1431"/>
              <a:gd name="T111" fmla="*/ 1897405534 h 1325"/>
              <a:gd name="T112" fmla="*/ 36186263 w 1431"/>
              <a:gd name="T113" fmla="*/ 2015517029 h 1325"/>
              <a:gd name="T114" fmla="*/ 19044675 w 1431"/>
              <a:gd name="T115" fmla="*/ 2133628525 h 1325"/>
              <a:gd name="T116" fmla="*/ 7617870 w 1431"/>
              <a:gd name="T117" fmla="*/ 2147483646 h 1325"/>
              <a:gd name="T118" fmla="*/ 1904468 w 1431"/>
              <a:gd name="T119" fmla="*/ 2147483646 h 1325"/>
              <a:gd name="T120" fmla="*/ 1904468 w 1431"/>
              <a:gd name="T121" fmla="*/ 2147483646 h 1325"/>
              <a:gd name="T122" fmla="*/ 638018695 w 1431"/>
              <a:gd name="T123" fmla="*/ 2147483646 h 13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31"/>
              <a:gd name="T187" fmla="*/ 0 h 1325"/>
              <a:gd name="T188" fmla="*/ 1431 w 1431"/>
              <a:gd name="T189" fmla="*/ 1325 h 13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31" h="1325">
                <a:moveTo>
                  <a:pt x="638" y="1324"/>
                </a:moveTo>
                <a:lnTo>
                  <a:pt x="637" y="1302"/>
                </a:lnTo>
                <a:lnTo>
                  <a:pt x="637" y="1280"/>
                </a:lnTo>
                <a:lnTo>
                  <a:pt x="637" y="1248"/>
                </a:lnTo>
                <a:lnTo>
                  <a:pt x="638" y="1232"/>
                </a:lnTo>
                <a:lnTo>
                  <a:pt x="640" y="1217"/>
                </a:lnTo>
                <a:lnTo>
                  <a:pt x="644" y="1185"/>
                </a:lnTo>
                <a:lnTo>
                  <a:pt x="646" y="1170"/>
                </a:lnTo>
                <a:lnTo>
                  <a:pt x="649" y="1154"/>
                </a:lnTo>
                <a:lnTo>
                  <a:pt x="655" y="1125"/>
                </a:lnTo>
                <a:lnTo>
                  <a:pt x="659" y="1110"/>
                </a:lnTo>
                <a:lnTo>
                  <a:pt x="663" y="1095"/>
                </a:lnTo>
                <a:lnTo>
                  <a:pt x="673" y="1067"/>
                </a:lnTo>
                <a:lnTo>
                  <a:pt x="678" y="1052"/>
                </a:lnTo>
                <a:lnTo>
                  <a:pt x="683" y="1038"/>
                </a:lnTo>
                <a:lnTo>
                  <a:pt x="689" y="1024"/>
                </a:lnTo>
                <a:lnTo>
                  <a:pt x="695" y="1010"/>
                </a:lnTo>
                <a:lnTo>
                  <a:pt x="708" y="983"/>
                </a:lnTo>
                <a:lnTo>
                  <a:pt x="715" y="970"/>
                </a:lnTo>
                <a:lnTo>
                  <a:pt x="724" y="957"/>
                </a:lnTo>
                <a:lnTo>
                  <a:pt x="731" y="944"/>
                </a:lnTo>
                <a:lnTo>
                  <a:pt x="739" y="932"/>
                </a:lnTo>
                <a:lnTo>
                  <a:pt x="747" y="920"/>
                </a:lnTo>
                <a:lnTo>
                  <a:pt x="756" y="907"/>
                </a:lnTo>
                <a:lnTo>
                  <a:pt x="764" y="895"/>
                </a:lnTo>
                <a:lnTo>
                  <a:pt x="773" y="884"/>
                </a:lnTo>
                <a:lnTo>
                  <a:pt x="783" y="871"/>
                </a:lnTo>
                <a:lnTo>
                  <a:pt x="792" y="860"/>
                </a:lnTo>
                <a:lnTo>
                  <a:pt x="812" y="838"/>
                </a:lnTo>
                <a:lnTo>
                  <a:pt x="822" y="827"/>
                </a:lnTo>
                <a:lnTo>
                  <a:pt x="832" y="817"/>
                </a:lnTo>
                <a:lnTo>
                  <a:pt x="843" y="807"/>
                </a:lnTo>
                <a:lnTo>
                  <a:pt x="854" y="797"/>
                </a:lnTo>
                <a:lnTo>
                  <a:pt x="877" y="778"/>
                </a:lnTo>
                <a:lnTo>
                  <a:pt x="889" y="769"/>
                </a:lnTo>
                <a:lnTo>
                  <a:pt x="901" y="760"/>
                </a:lnTo>
                <a:lnTo>
                  <a:pt x="925" y="743"/>
                </a:lnTo>
                <a:lnTo>
                  <a:pt x="938" y="735"/>
                </a:lnTo>
                <a:lnTo>
                  <a:pt x="951" y="727"/>
                </a:lnTo>
                <a:lnTo>
                  <a:pt x="976" y="711"/>
                </a:lnTo>
                <a:lnTo>
                  <a:pt x="990" y="705"/>
                </a:lnTo>
                <a:lnTo>
                  <a:pt x="1003" y="698"/>
                </a:lnTo>
                <a:lnTo>
                  <a:pt x="1017" y="692"/>
                </a:lnTo>
                <a:lnTo>
                  <a:pt x="1030" y="686"/>
                </a:lnTo>
                <a:lnTo>
                  <a:pt x="1045" y="680"/>
                </a:lnTo>
                <a:lnTo>
                  <a:pt x="1059" y="675"/>
                </a:lnTo>
                <a:lnTo>
                  <a:pt x="1088" y="665"/>
                </a:lnTo>
                <a:lnTo>
                  <a:pt x="1117" y="657"/>
                </a:lnTo>
                <a:lnTo>
                  <a:pt x="1132" y="653"/>
                </a:lnTo>
                <a:lnTo>
                  <a:pt x="1147" y="649"/>
                </a:lnTo>
                <a:lnTo>
                  <a:pt x="1177" y="644"/>
                </a:lnTo>
                <a:lnTo>
                  <a:pt x="1192" y="642"/>
                </a:lnTo>
                <a:lnTo>
                  <a:pt x="1209" y="640"/>
                </a:lnTo>
                <a:lnTo>
                  <a:pt x="1224" y="638"/>
                </a:lnTo>
                <a:lnTo>
                  <a:pt x="1240" y="637"/>
                </a:lnTo>
                <a:lnTo>
                  <a:pt x="1431" y="334"/>
                </a:lnTo>
                <a:lnTo>
                  <a:pt x="1239" y="0"/>
                </a:lnTo>
                <a:lnTo>
                  <a:pt x="1207" y="1"/>
                </a:lnTo>
                <a:lnTo>
                  <a:pt x="1174" y="3"/>
                </a:lnTo>
                <a:lnTo>
                  <a:pt x="1142" y="6"/>
                </a:lnTo>
                <a:lnTo>
                  <a:pt x="1111" y="10"/>
                </a:lnTo>
                <a:lnTo>
                  <a:pt x="1080" y="15"/>
                </a:lnTo>
                <a:lnTo>
                  <a:pt x="1049" y="20"/>
                </a:lnTo>
                <a:lnTo>
                  <a:pt x="1018" y="26"/>
                </a:lnTo>
                <a:lnTo>
                  <a:pt x="987" y="32"/>
                </a:lnTo>
                <a:lnTo>
                  <a:pt x="957" y="40"/>
                </a:lnTo>
                <a:lnTo>
                  <a:pt x="928" y="48"/>
                </a:lnTo>
                <a:lnTo>
                  <a:pt x="898" y="57"/>
                </a:lnTo>
                <a:lnTo>
                  <a:pt x="868" y="66"/>
                </a:lnTo>
                <a:lnTo>
                  <a:pt x="839" y="76"/>
                </a:lnTo>
                <a:lnTo>
                  <a:pt x="811" y="88"/>
                </a:lnTo>
                <a:lnTo>
                  <a:pt x="783" y="100"/>
                </a:lnTo>
                <a:lnTo>
                  <a:pt x="755" y="112"/>
                </a:lnTo>
                <a:lnTo>
                  <a:pt x="728" y="125"/>
                </a:lnTo>
                <a:lnTo>
                  <a:pt x="699" y="138"/>
                </a:lnTo>
                <a:lnTo>
                  <a:pt x="673" y="152"/>
                </a:lnTo>
                <a:lnTo>
                  <a:pt x="646" y="167"/>
                </a:lnTo>
                <a:lnTo>
                  <a:pt x="620" y="182"/>
                </a:lnTo>
                <a:lnTo>
                  <a:pt x="595" y="198"/>
                </a:lnTo>
                <a:lnTo>
                  <a:pt x="570" y="214"/>
                </a:lnTo>
                <a:lnTo>
                  <a:pt x="544" y="231"/>
                </a:lnTo>
                <a:lnTo>
                  <a:pt x="520" y="250"/>
                </a:lnTo>
                <a:lnTo>
                  <a:pt x="496" y="268"/>
                </a:lnTo>
                <a:lnTo>
                  <a:pt x="472" y="287"/>
                </a:lnTo>
                <a:lnTo>
                  <a:pt x="449" y="306"/>
                </a:lnTo>
                <a:lnTo>
                  <a:pt x="427" y="325"/>
                </a:lnTo>
                <a:lnTo>
                  <a:pt x="405" y="346"/>
                </a:lnTo>
                <a:lnTo>
                  <a:pt x="382" y="366"/>
                </a:lnTo>
                <a:lnTo>
                  <a:pt x="361" y="388"/>
                </a:lnTo>
                <a:lnTo>
                  <a:pt x="341" y="410"/>
                </a:lnTo>
                <a:lnTo>
                  <a:pt x="320" y="433"/>
                </a:lnTo>
                <a:lnTo>
                  <a:pt x="301" y="455"/>
                </a:lnTo>
                <a:lnTo>
                  <a:pt x="282" y="478"/>
                </a:lnTo>
                <a:lnTo>
                  <a:pt x="263" y="502"/>
                </a:lnTo>
                <a:lnTo>
                  <a:pt x="245" y="526"/>
                </a:lnTo>
                <a:lnTo>
                  <a:pt x="227" y="550"/>
                </a:lnTo>
                <a:lnTo>
                  <a:pt x="210" y="576"/>
                </a:lnTo>
                <a:lnTo>
                  <a:pt x="194" y="602"/>
                </a:lnTo>
                <a:lnTo>
                  <a:pt x="178" y="627"/>
                </a:lnTo>
                <a:lnTo>
                  <a:pt x="163" y="653"/>
                </a:lnTo>
                <a:lnTo>
                  <a:pt x="149" y="680"/>
                </a:lnTo>
                <a:lnTo>
                  <a:pt x="135" y="707"/>
                </a:lnTo>
                <a:lnTo>
                  <a:pt x="122" y="735"/>
                </a:lnTo>
                <a:lnTo>
                  <a:pt x="109" y="762"/>
                </a:lnTo>
                <a:lnTo>
                  <a:pt x="97" y="790"/>
                </a:lnTo>
                <a:lnTo>
                  <a:pt x="86" y="819"/>
                </a:lnTo>
                <a:lnTo>
                  <a:pt x="74" y="847"/>
                </a:lnTo>
                <a:lnTo>
                  <a:pt x="64" y="876"/>
                </a:lnTo>
                <a:lnTo>
                  <a:pt x="55" y="906"/>
                </a:lnTo>
                <a:lnTo>
                  <a:pt x="47" y="936"/>
                </a:lnTo>
                <a:lnTo>
                  <a:pt x="39" y="966"/>
                </a:lnTo>
                <a:lnTo>
                  <a:pt x="31" y="996"/>
                </a:lnTo>
                <a:lnTo>
                  <a:pt x="25" y="1026"/>
                </a:lnTo>
                <a:lnTo>
                  <a:pt x="19" y="1058"/>
                </a:lnTo>
                <a:lnTo>
                  <a:pt x="14" y="1089"/>
                </a:lnTo>
                <a:lnTo>
                  <a:pt x="10" y="1120"/>
                </a:lnTo>
                <a:lnTo>
                  <a:pt x="6" y="1151"/>
                </a:lnTo>
                <a:lnTo>
                  <a:pt x="4" y="1183"/>
                </a:lnTo>
                <a:lnTo>
                  <a:pt x="2" y="1215"/>
                </a:lnTo>
                <a:lnTo>
                  <a:pt x="1" y="1247"/>
                </a:lnTo>
                <a:lnTo>
                  <a:pt x="0" y="1280"/>
                </a:lnTo>
                <a:lnTo>
                  <a:pt x="1" y="1302"/>
                </a:lnTo>
                <a:lnTo>
                  <a:pt x="2" y="1325"/>
                </a:lnTo>
                <a:lnTo>
                  <a:pt x="335" y="1129"/>
                </a:lnTo>
                <a:lnTo>
                  <a:pt x="638" y="13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2" name="箭头3"/>
          <p:cNvSpPr>
            <a:spLocks noChangeAspect="1"/>
          </p:cNvSpPr>
          <p:nvPr/>
        </p:nvSpPr>
        <p:spPr bwMode="auto">
          <a:xfrm>
            <a:off x="4338638" y="3543300"/>
            <a:ext cx="1790700" cy="1884363"/>
          </a:xfrm>
          <a:custGeom>
            <a:avLst/>
            <a:gdLst>
              <a:gd name="T0" fmla="*/ 2095640308 w 1295"/>
              <a:gd name="T1" fmla="*/ 1952432160 h 1364"/>
              <a:gd name="T2" fmla="*/ 2147483646 w 1295"/>
              <a:gd name="T3" fmla="*/ 1389413783 h 1364"/>
              <a:gd name="T4" fmla="*/ 2147483646 w 1295"/>
              <a:gd name="T5" fmla="*/ 1385596705 h 1364"/>
              <a:gd name="T6" fmla="*/ 2147483646 w 1295"/>
              <a:gd name="T7" fmla="*/ 1377962548 h 1364"/>
              <a:gd name="T8" fmla="*/ 2147483646 w 1295"/>
              <a:gd name="T9" fmla="*/ 1356969307 h 1364"/>
              <a:gd name="T10" fmla="*/ 2109024235 w 1295"/>
              <a:gd name="T11" fmla="*/ 1343608842 h 1364"/>
              <a:gd name="T12" fmla="*/ 2007684443 w 1295"/>
              <a:gd name="T13" fmla="*/ 1311164366 h 1364"/>
              <a:gd name="T14" fmla="*/ 1956058354 w 1295"/>
              <a:gd name="T15" fmla="*/ 1292078974 h 1364"/>
              <a:gd name="T16" fmla="*/ 1860454333 w 1295"/>
              <a:gd name="T17" fmla="*/ 1246274033 h 1364"/>
              <a:gd name="T18" fmla="*/ 1814564016 w 1295"/>
              <a:gd name="T19" fmla="*/ 1217646635 h 1364"/>
              <a:gd name="T20" fmla="*/ 1724695766 w 1295"/>
              <a:gd name="T21" fmla="*/ 1160390459 h 1364"/>
              <a:gd name="T22" fmla="*/ 1682630218 w 1295"/>
              <a:gd name="T23" fmla="*/ 1127944602 h 1364"/>
              <a:gd name="T24" fmla="*/ 1600411506 w 1295"/>
              <a:gd name="T25" fmla="*/ 1061146420 h 1364"/>
              <a:gd name="T26" fmla="*/ 1527751953 w 1295"/>
              <a:gd name="T27" fmla="*/ 986712700 h 1364"/>
              <a:gd name="T28" fmla="*/ 1493334560 w 1295"/>
              <a:gd name="T29" fmla="*/ 946634067 h 1364"/>
              <a:gd name="T30" fmla="*/ 1428324545 w 1295"/>
              <a:gd name="T31" fmla="*/ 860750494 h 1364"/>
              <a:gd name="T32" fmla="*/ 1386257614 w 1295"/>
              <a:gd name="T33" fmla="*/ 795860160 h 1364"/>
              <a:gd name="T34" fmla="*/ 1344192066 w 1295"/>
              <a:gd name="T35" fmla="*/ 725243519 h 1364"/>
              <a:gd name="T36" fmla="*/ 1300214134 w 1295"/>
              <a:gd name="T37" fmla="*/ 629816558 h 1364"/>
              <a:gd name="T38" fmla="*/ 1281094436 w 1295"/>
              <a:gd name="T39" fmla="*/ 578286690 h 1364"/>
              <a:gd name="T40" fmla="*/ 1256236201 w 1295"/>
              <a:gd name="T41" fmla="*/ 501945122 h 1364"/>
              <a:gd name="T42" fmla="*/ 1235204118 w 1295"/>
              <a:gd name="T43" fmla="*/ 421786475 h 1364"/>
              <a:gd name="T44" fmla="*/ 615689675 w 1295"/>
              <a:gd name="T45" fmla="*/ 0 h 1364"/>
              <a:gd name="T46" fmla="*/ 3824769 w 1295"/>
              <a:gd name="T47" fmla="*/ 423695705 h 1364"/>
              <a:gd name="T48" fmla="*/ 19121081 w 1295"/>
              <a:gd name="T49" fmla="*/ 538206676 h 1364"/>
              <a:gd name="T50" fmla="*/ 40153163 w 1295"/>
              <a:gd name="T51" fmla="*/ 654628259 h 1364"/>
              <a:gd name="T52" fmla="*/ 66922400 w 1295"/>
              <a:gd name="T53" fmla="*/ 765323533 h 1364"/>
              <a:gd name="T54" fmla="*/ 97516406 w 1295"/>
              <a:gd name="T55" fmla="*/ 874109577 h 1364"/>
              <a:gd name="T56" fmla="*/ 131933798 w 1295"/>
              <a:gd name="T57" fmla="*/ 984804852 h 1364"/>
              <a:gd name="T58" fmla="*/ 173999346 w 1295"/>
              <a:gd name="T59" fmla="*/ 1089773818 h 1364"/>
              <a:gd name="T60" fmla="*/ 219889663 w 1295"/>
              <a:gd name="T61" fmla="*/ 1190927086 h 1364"/>
              <a:gd name="T62" fmla="*/ 269603367 w 1295"/>
              <a:gd name="T63" fmla="*/ 1293988204 h 1364"/>
              <a:gd name="T64" fmla="*/ 323141840 w 1295"/>
              <a:gd name="T65" fmla="*/ 1391323013 h 1364"/>
              <a:gd name="T66" fmla="*/ 382416084 w 1295"/>
              <a:gd name="T67" fmla="*/ 1486749974 h 1364"/>
              <a:gd name="T68" fmla="*/ 445515098 w 1295"/>
              <a:gd name="T69" fmla="*/ 1580267704 h 1364"/>
              <a:gd name="T70" fmla="*/ 512437498 w 1295"/>
              <a:gd name="T71" fmla="*/ 1668060508 h 1364"/>
              <a:gd name="T72" fmla="*/ 583184667 w 1295"/>
              <a:gd name="T73" fmla="*/ 1753944082 h 1364"/>
              <a:gd name="T74" fmla="*/ 657755223 w 1295"/>
              <a:gd name="T75" fmla="*/ 1836011958 h 1364"/>
              <a:gd name="T76" fmla="*/ 736150547 w 1295"/>
              <a:gd name="T77" fmla="*/ 1916170605 h 1364"/>
              <a:gd name="T78" fmla="*/ 818370642 w 1295"/>
              <a:gd name="T79" fmla="*/ 1990602944 h 1364"/>
              <a:gd name="T80" fmla="*/ 904414122 w 1295"/>
              <a:gd name="T81" fmla="*/ 2063127434 h 1364"/>
              <a:gd name="T82" fmla="*/ 992369988 w 1295"/>
              <a:gd name="T83" fmla="*/ 2129926997 h 1364"/>
              <a:gd name="T84" fmla="*/ 1084149240 w 1295"/>
              <a:gd name="T85" fmla="*/ 2147483646 h 1364"/>
              <a:gd name="T86" fmla="*/ 1177840876 w 1295"/>
              <a:gd name="T87" fmla="*/ 2147483646 h 1364"/>
              <a:gd name="T88" fmla="*/ 1275357282 w 1295"/>
              <a:gd name="T89" fmla="*/ 2147483646 h 1364"/>
              <a:gd name="T90" fmla="*/ 1376698457 w 1295"/>
              <a:gd name="T91" fmla="*/ 2147483646 h 1364"/>
              <a:gd name="T92" fmla="*/ 1479950634 w 1295"/>
              <a:gd name="T93" fmla="*/ 2147483646 h 1364"/>
              <a:gd name="T94" fmla="*/ 1583202810 w 1295"/>
              <a:gd name="T95" fmla="*/ 2147483646 h 1364"/>
              <a:gd name="T96" fmla="*/ 1692190758 w 1295"/>
              <a:gd name="T97" fmla="*/ 2147483646 h 1364"/>
              <a:gd name="T98" fmla="*/ 1801180089 w 1295"/>
              <a:gd name="T99" fmla="*/ 2147483646 h 1364"/>
              <a:gd name="T100" fmla="*/ 1913992806 w 1295"/>
              <a:gd name="T101" fmla="*/ 2147483646 h 1364"/>
              <a:gd name="T102" fmla="*/ 2028716525 w 1295"/>
              <a:gd name="T103" fmla="*/ 2147483646 h 1364"/>
              <a:gd name="T104" fmla="*/ 2143441627 w 1295"/>
              <a:gd name="T105" fmla="*/ 2147483646 h 1364"/>
              <a:gd name="T106" fmla="*/ 2147483646 w 1295"/>
              <a:gd name="T107" fmla="*/ 2147483646 h 1364"/>
              <a:gd name="T108" fmla="*/ 2147483646 w 1295"/>
              <a:gd name="T109" fmla="*/ 2147483646 h 1364"/>
              <a:gd name="T110" fmla="*/ 2147483646 w 1295"/>
              <a:gd name="T111" fmla="*/ 2147483646 h 1364"/>
              <a:gd name="T112" fmla="*/ 2147483646 w 1295"/>
              <a:gd name="T113" fmla="*/ 2147483646 h 1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95"/>
              <a:gd name="T172" fmla="*/ 0 h 1364"/>
              <a:gd name="T173" fmla="*/ 1295 w 1295"/>
              <a:gd name="T174" fmla="*/ 1364 h 1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95" h="1364">
                <a:moveTo>
                  <a:pt x="1295" y="1362"/>
                </a:moveTo>
                <a:lnTo>
                  <a:pt x="1096" y="1023"/>
                </a:lnTo>
                <a:lnTo>
                  <a:pt x="1295" y="727"/>
                </a:lnTo>
                <a:lnTo>
                  <a:pt x="1276" y="728"/>
                </a:lnTo>
                <a:lnTo>
                  <a:pt x="1246" y="727"/>
                </a:lnTo>
                <a:lnTo>
                  <a:pt x="1232" y="726"/>
                </a:lnTo>
                <a:lnTo>
                  <a:pt x="1217" y="725"/>
                </a:lnTo>
                <a:lnTo>
                  <a:pt x="1187" y="722"/>
                </a:lnTo>
                <a:lnTo>
                  <a:pt x="1159" y="717"/>
                </a:lnTo>
                <a:lnTo>
                  <a:pt x="1131" y="711"/>
                </a:lnTo>
                <a:lnTo>
                  <a:pt x="1117" y="708"/>
                </a:lnTo>
                <a:lnTo>
                  <a:pt x="1103" y="704"/>
                </a:lnTo>
                <a:lnTo>
                  <a:pt x="1076" y="696"/>
                </a:lnTo>
                <a:lnTo>
                  <a:pt x="1050" y="687"/>
                </a:lnTo>
                <a:lnTo>
                  <a:pt x="1037" y="682"/>
                </a:lnTo>
                <a:lnTo>
                  <a:pt x="1023" y="677"/>
                </a:lnTo>
                <a:lnTo>
                  <a:pt x="998" y="665"/>
                </a:lnTo>
                <a:lnTo>
                  <a:pt x="973" y="653"/>
                </a:lnTo>
                <a:lnTo>
                  <a:pt x="961" y="646"/>
                </a:lnTo>
                <a:lnTo>
                  <a:pt x="949" y="638"/>
                </a:lnTo>
                <a:lnTo>
                  <a:pt x="925" y="623"/>
                </a:lnTo>
                <a:lnTo>
                  <a:pt x="902" y="608"/>
                </a:lnTo>
                <a:lnTo>
                  <a:pt x="891" y="600"/>
                </a:lnTo>
                <a:lnTo>
                  <a:pt x="880" y="591"/>
                </a:lnTo>
                <a:lnTo>
                  <a:pt x="858" y="574"/>
                </a:lnTo>
                <a:lnTo>
                  <a:pt x="837" y="556"/>
                </a:lnTo>
                <a:lnTo>
                  <a:pt x="818" y="537"/>
                </a:lnTo>
                <a:lnTo>
                  <a:pt x="799" y="517"/>
                </a:lnTo>
                <a:lnTo>
                  <a:pt x="790" y="506"/>
                </a:lnTo>
                <a:lnTo>
                  <a:pt x="781" y="496"/>
                </a:lnTo>
                <a:lnTo>
                  <a:pt x="764" y="473"/>
                </a:lnTo>
                <a:lnTo>
                  <a:pt x="747" y="451"/>
                </a:lnTo>
                <a:lnTo>
                  <a:pt x="732" y="428"/>
                </a:lnTo>
                <a:lnTo>
                  <a:pt x="725" y="417"/>
                </a:lnTo>
                <a:lnTo>
                  <a:pt x="718" y="405"/>
                </a:lnTo>
                <a:lnTo>
                  <a:pt x="703" y="380"/>
                </a:lnTo>
                <a:lnTo>
                  <a:pt x="691" y="355"/>
                </a:lnTo>
                <a:lnTo>
                  <a:pt x="680" y="330"/>
                </a:lnTo>
                <a:lnTo>
                  <a:pt x="675" y="316"/>
                </a:lnTo>
                <a:lnTo>
                  <a:pt x="670" y="303"/>
                </a:lnTo>
                <a:lnTo>
                  <a:pt x="661" y="276"/>
                </a:lnTo>
                <a:lnTo>
                  <a:pt x="657" y="263"/>
                </a:lnTo>
                <a:lnTo>
                  <a:pt x="653" y="249"/>
                </a:lnTo>
                <a:lnTo>
                  <a:pt x="646" y="221"/>
                </a:lnTo>
                <a:lnTo>
                  <a:pt x="641" y="193"/>
                </a:lnTo>
                <a:lnTo>
                  <a:pt x="322" y="0"/>
                </a:lnTo>
                <a:lnTo>
                  <a:pt x="0" y="191"/>
                </a:lnTo>
                <a:lnTo>
                  <a:pt x="2" y="222"/>
                </a:lnTo>
                <a:lnTo>
                  <a:pt x="6" y="252"/>
                </a:lnTo>
                <a:lnTo>
                  <a:pt x="10" y="282"/>
                </a:lnTo>
                <a:lnTo>
                  <a:pt x="15" y="312"/>
                </a:lnTo>
                <a:lnTo>
                  <a:pt x="21" y="343"/>
                </a:lnTo>
                <a:lnTo>
                  <a:pt x="27" y="372"/>
                </a:lnTo>
                <a:lnTo>
                  <a:pt x="35" y="401"/>
                </a:lnTo>
                <a:lnTo>
                  <a:pt x="42" y="430"/>
                </a:lnTo>
                <a:lnTo>
                  <a:pt x="51" y="458"/>
                </a:lnTo>
                <a:lnTo>
                  <a:pt x="60" y="488"/>
                </a:lnTo>
                <a:lnTo>
                  <a:pt x="69" y="516"/>
                </a:lnTo>
                <a:lnTo>
                  <a:pt x="81" y="543"/>
                </a:lnTo>
                <a:lnTo>
                  <a:pt x="91" y="571"/>
                </a:lnTo>
                <a:lnTo>
                  <a:pt x="103" y="598"/>
                </a:lnTo>
                <a:lnTo>
                  <a:pt x="115" y="624"/>
                </a:lnTo>
                <a:lnTo>
                  <a:pt x="128" y="652"/>
                </a:lnTo>
                <a:lnTo>
                  <a:pt x="141" y="678"/>
                </a:lnTo>
                <a:lnTo>
                  <a:pt x="155" y="704"/>
                </a:lnTo>
                <a:lnTo>
                  <a:pt x="169" y="729"/>
                </a:lnTo>
                <a:lnTo>
                  <a:pt x="184" y="754"/>
                </a:lnTo>
                <a:lnTo>
                  <a:pt x="200" y="779"/>
                </a:lnTo>
                <a:lnTo>
                  <a:pt x="216" y="803"/>
                </a:lnTo>
                <a:lnTo>
                  <a:pt x="233" y="828"/>
                </a:lnTo>
                <a:lnTo>
                  <a:pt x="251" y="851"/>
                </a:lnTo>
                <a:lnTo>
                  <a:pt x="268" y="874"/>
                </a:lnTo>
                <a:lnTo>
                  <a:pt x="287" y="897"/>
                </a:lnTo>
                <a:lnTo>
                  <a:pt x="305" y="919"/>
                </a:lnTo>
                <a:lnTo>
                  <a:pt x="324" y="941"/>
                </a:lnTo>
                <a:lnTo>
                  <a:pt x="344" y="962"/>
                </a:lnTo>
                <a:lnTo>
                  <a:pt x="364" y="984"/>
                </a:lnTo>
                <a:lnTo>
                  <a:pt x="385" y="1004"/>
                </a:lnTo>
                <a:lnTo>
                  <a:pt x="407" y="1024"/>
                </a:lnTo>
                <a:lnTo>
                  <a:pt x="428" y="1043"/>
                </a:lnTo>
                <a:lnTo>
                  <a:pt x="450" y="1062"/>
                </a:lnTo>
                <a:lnTo>
                  <a:pt x="473" y="1081"/>
                </a:lnTo>
                <a:lnTo>
                  <a:pt x="495" y="1099"/>
                </a:lnTo>
                <a:lnTo>
                  <a:pt x="519" y="1116"/>
                </a:lnTo>
                <a:lnTo>
                  <a:pt x="542" y="1134"/>
                </a:lnTo>
                <a:lnTo>
                  <a:pt x="567" y="1151"/>
                </a:lnTo>
                <a:lnTo>
                  <a:pt x="592" y="1166"/>
                </a:lnTo>
                <a:lnTo>
                  <a:pt x="616" y="1182"/>
                </a:lnTo>
                <a:lnTo>
                  <a:pt x="642" y="1196"/>
                </a:lnTo>
                <a:lnTo>
                  <a:pt x="667" y="1211"/>
                </a:lnTo>
                <a:lnTo>
                  <a:pt x="693" y="1224"/>
                </a:lnTo>
                <a:lnTo>
                  <a:pt x="720" y="1237"/>
                </a:lnTo>
                <a:lnTo>
                  <a:pt x="747" y="1250"/>
                </a:lnTo>
                <a:lnTo>
                  <a:pt x="774" y="1262"/>
                </a:lnTo>
                <a:lnTo>
                  <a:pt x="801" y="1273"/>
                </a:lnTo>
                <a:lnTo>
                  <a:pt x="828" y="1283"/>
                </a:lnTo>
                <a:lnTo>
                  <a:pt x="856" y="1294"/>
                </a:lnTo>
                <a:lnTo>
                  <a:pt x="885" y="1304"/>
                </a:lnTo>
                <a:lnTo>
                  <a:pt x="914" y="1312"/>
                </a:lnTo>
                <a:lnTo>
                  <a:pt x="942" y="1321"/>
                </a:lnTo>
                <a:lnTo>
                  <a:pt x="971" y="1328"/>
                </a:lnTo>
                <a:lnTo>
                  <a:pt x="1001" y="1335"/>
                </a:lnTo>
                <a:lnTo>
                  <a:pt x="1030" y="1341"/>
                </a:lnTo>
                <a:lnTo>
                  <a:pt x="1061" y="1346"/>
                </a:lnTo>
                <a:lnTo>
                  <a:pt x="1091" y="1351"/>
                </a:lnTo>
                <a:lnTo>
                  <a:pt x="1121" y="1355"/>
                </a:lnTo>
                <a:lnTo>
                  <a:pt x="1151" y="1358"/>
                </a:lnTo>
                <a:lnTo>
                  <a:pt x="1182" y="1361"/>
                </a:lnTo>
                <a:lnTo>
                  <a:pt x="1214" y="1363"/>
                </a:lnTo>
                <a:lnTo>
                  <a:pt x="1245" y="1364"/>
                </a:lnTo>
                <a:lnTo>
                  <a:pt x="1276" y="1364"/>
                </a:lnTo>
                <a:lnTo>
                  <a:pt x="1281" y="1364"/>
                </a:lnTo>
                <a:lnTo>
                  <a:pt x="1285" y="1363"/>
                </a:lnTo>
                <a:lnTo>
                  <a:pt x="1290" y="1362"/>
                </a:lnTo>
                <a:lnTo>
                  <a:pt x="1295" y="1362"/>
                </a:ln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3" name="箭头2"/>
          <p:cNvSpPr>
            <a:spLocks noChangeAspect="1"/>
          </p:cNvSpPr>
          <p:nvPr/>
        </p:nvSpPr>
        <p:spPr bwMode="auto">
          <a:xfrm>
            <a:off x="5956300" y="3721100"/>
            <a:ext cx="1912938" cy="1703388"/>
          </a:xfrm>
          <a:custGeom>
            <a:avLst/>
            <a:gdLst>
              <a:gd name="T0" fmla="*/ 0 w 1385"/>
              <a:gd name="T1" fmla="*/ 1723410062 h 1233"/>
              <a:gd name="T2" fmla="*/ 421593580 w 1385"/>
              <a:gd name="T3" fmla="*/ 1122220473 h 1233"/>
              <a:gd name="T4" fmla="*/ 499808573 w 1385"/>
              <a:gd name="T5" fmla="*/ 1105044299 h 1233"/>
              <a:gd name="T6" fmla="*/ 576114772 w 1385"/>
              <a:gd name="T7" fmla="*/ 1082141812 h 1233"/>
              <a:gd name="T8" fmla="*/ 675314074 w 1385"/>
              <a:gd name="T9" fmla="*/ 1045878851 h 1233"/>
              <a:gd name="T10" fmla="*/ 745896652 w 1385"/>
              <a:gd name="T11" fmla="*/ 1013434352 h 1233"/>
              <a:gd name="T12" fmla="*/ 814573198 w 1385"/>
              <a:gd name="T13" fmla="*/ 975263540 h 1233"/>
              <a:gd name="T14" fmla="*/ 900417845 w 1385"/>
              <a:gd name="T15" fmla="*/ 919915173 h 1233"/>
              <a:gd name="T16" fmla="*/ 965278183 w 1385"/>
              <a:gd name="T17" fmla="*/ 874110199 h 1233"/>
              <a:gd name="T18" fmla="*/ 1003431973 w 1385"/>
              <a:gd name="T19" fmla="*/ 841665700 h 1233"/>
              <a:gd name="T20" fmla="*/ 1041585763 w 1385"/>
              <a:gd name="T21" fmla="*/ 807311970 h 1233"/>
              <a:gd name="T22" fmla="*/ 1077830759 w 1385"/>
              <a:gd name="T23" fmla="*/ 772958240 h 1233"/>
              <a:gd name="T24" fmla="*/ 1114077136 w 1385"/>
              <a:gd name="T25" fmla="*/ 734787428 h 1233"/>
              <a:gd name="T26" fmla="*/ 1163675406 w 1385"/>
              <a:gd name="T27" fmla="*/ 673714130 h 1233"/>
              <a:gd name="T28" fmla="*/ 1224720917 w 1385"/>
              <a:gd name="T29" fmla="*/ 591647576 h 1233"/>
              <a:gd name="T30" fmla="*/ 1280044189 w 1385"/>
              <a:gd name="T31" fmla="*/ 503854710 h 1233"/>
              <a:gd name="T32" fmla="*/ 1314381772 w 1385"/>
              <a:gd name="T33" fmla="*/ 435147250 h 1233"/>
              <a:gd name="T34" fmla="*/ 1344904527 w 1385"/>
              <a:gd name="T35" fmla="*/ 360713477 h 1233"/>
              <a:gd name="T36" fmla="*/ 1379242110 w 1385"/>
              <a:gd name="T37" fmla="*/ 263378599 h 1233"/>
              <a:gd name="T38" fmla="*/ 1405950039 w 1385"/>
              <a:gd name="T39" fmla="*/ 160317408 h 1233"/>
              <a:gd name="T40" fmla="*/ 1423118140 w 1385"/>
              <a:gd name="T41" fmla="*/ 53439136 h 1233"/>
              <a:gd name="T42" fmla="*/ 1426934347 w 1385"/>
              <a:gd name="T43" fmla="*/ 0 h 1233"/>
              <a:gd name="T44" fmla="*/ 2147483646 w 1385"/>
              <a:gd name="T45" fmla="*/ 7634162 h 1233"/>
              <a:gd name="T46" fmla="*/ 2147483646 w 1385"/>
              <a:gd name="T47" fmla="*/ 125963678 h 1233"/>
              <a:gd name="T48" fmla="*/ 2147483646 w 1385"/>
              <a:gd name="T49" fmla="*/ 240476112 h 1233"/>
              <a:gd name="T50" fmla="*/ 2147483646 w 1385"/>
              <a:gd name="T51" fmla="*/ 353079315 h 1233"/>
              <a:gd name="T52" fmla="*/ 2147483646 w 1385"/>
              <a:gd name="T53" fmla="*/ 467591749 h 1233"/>
              <a:gd name="T54" fmla="*/ 2147483646 w 1385"/>
              <a:gd name="T55" fmla="*/ 576379252 h 1233"/>
              <a:gd name="T56" fmla="*/ 2147483646 w 1385"/>
              <a:gd name="T57" fmla="*/ 685165374 h 1233"/>
              <a:gd name="T58" fmla="*/ 2147483646 w 1385"/>
              <a:gd name="T59" fmla="*/ 790134414 h 1233"/>
              <a:gd name="T60" fmla="*/ 2147483646 w 1385"/>
              <a:gd name="T61" fmla="*/ 893195605 h 1233"/>
              <a:gd name="T62" fmla="*/ 2147483646 w 1385"/>
              <a:gd name="T63" fmla="*/ 996256796 h 1233"/>
              <a:gd name="T64" fmla="*/ 2147483646 w 1385"/>
              <a:gd name="T65" fmla="*/ 1093593055 h 1233"/>
              <a:gd name="T66" fmla="*/ 2147483646 w 1385"/>
              <a:gd name="T67" fmla="*/ 1189020084 h 1233"/>
              <a:gd name="T68" fmla="*/ 2147483646 w 1385"/>
              <a:gd name="T69" fmla="*/ 1280630031 h 1233"/>
              <a:gd name="T70" fmla="*/ 2147483646 w 1385"/>
              <a:gd name="T71" fmla="*/ 1372239979 h 1233"/>
              <a:gd name="T72" fmla="*/ 2096524801 w 1385"/>
              <a:gd name="T73" fmla="*/ 1458123613 h 1233"/>
              <a:gd name="T74" fmla="*/ 2025940841 w 1385"/>
              <a:gd name="T75" fmla="*/ 1542099399 h 1233"/>
              <a:gd name="T76" fmla="*/ 1951542056 w 1385"/>
              <a:gd name="T77" fmla="*/ 1624165952 h 1233"/>
              <a:gd name="T78" fmla="*/ 1873327062 w 1385"/>
              <a:gd name="T79" fmla="*/ 1700507575 h 1233"/>
              <a:gd name="T80" fmla="*/ 1791298623 w 1385"/>
              <a:gd name="T81" fmla="*/ 1773032117 h 1233"/>
              <a:gd name="T82" fmla="*/ 1707360009 w 1385"/>
              <a:gd name="T83" fmla="*/ 1841739577 h 1233"/>
              <a:gd name="T84" fmla="*/ 1619607949 w 1385"/>
              <a:gd name="T85" fmla="*/ 1908539188 h 1233"/>
              <a:gd name="T86" fmla="*/ 1528039681 w 1385"/>
              <a:gd name="T87" fmla="*/ 1969612486 h 1233"/>
              <a:gd name="T88" fmla="*/ 1434564001 w 1385"/>
              <a:gd name="T89" fmla="*/ 2028776553 h 1233"/>
              <a:gd name="T90" fmla="*/ 1337273493 w 1385"/>
              <a:gd name="T91" fmla="*/ 2080307839 h 1233"/>
              <a:gd name="T92" fmla="*/ 1238075573 w 1385"/>
              <a:gd name="T93" fmla="*/ 2129929894 h 1233"/>
              <a:gd name="T94" fmla="*/ 1135061444 w 1385"/>
              <a:gd name="T95" fmla="*/ 2147483646 h 1233"/>
              <a:gd name="T96" fmla="*/ 1032047316 w 1385"/>
              <a:gd name="T97" fmla="*/ 2147483646 h 1233"/>
              <a:gd name="T98" fmla="*/ 925218361 w 1385"/>
              <a:gd name="T99" fmla="*/ 2147483646 h 1233"/>
              <a:gd name="T100" fmla="*/ 816480612 w 1385"/>
              <a:gd name="T101" fmla="*/ 2147483646 h 1233"/>
              <a:gd name="T102" fmla="*/ 705836830 w 1385"/>
              <a:gd name="T103" fmla="*/ 2147483646 h 1233"/>
              <a:gd name="T104" fmla="*/ 593284254 w 1385"/>
              <a:gd name="T105" fmla="*/ 2147483646 h 1233"/>
              <a:gd name="T106" fmla="*/ 478824265 w 1385"/>
              <a:gd name="T107" fmla="*/ 2147483646 h 1233"/>
              <a:gd name="T108" fmla="*/ 364364276 w 1385"/>
              <a:gd name="T109" fmla="*/ 2147483646 h 12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5"/>
              <a:gd name="T166" fmla="*/ 0 h 1233"/>
              <a:gd name="T167" fmla="*/ 1385 w 1385"/>
              <a:gd name="T168" fmla="*/ 1233 h 12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5" h="1233">
                <a:moveTo>
                  <a:pt x="191" y="1233"/>
                </a:moveTo>
                <a:lnTo>
                  <a:pt x="0" y="903"/>
                </a:lnTo>
                <a:lnTo>
                  <a:pt x="194" y="592"/>
                </a:lnTo>
                <a:lnTo>
                  <a:pt x="221" y="588"/>
                </a:lnTo>
                <a:lnTo>
                  <a:pt x="248" y="582"/>
                </a:lnTo>
                <a:lnTo>
                  <a:pt x="262" y="579"/>
                </a:lnTo>
                <a:lnTo>
                  <a:pt x="275" y="575"/>
                </a:lnTo>
                <a:lnTo>
                  <a:pt x="302" y="567"/>
                </a:lnTo>
                <a:lnTo>
                  <a:pt x="327" y="558"/>
                </a:lnTo>
                <a:lnTo>
                  <a:pt x="354" y="548"/>
                </a:lnTo>
                <a:lnTo>
                  <a:pt x="379" y="537"/>
                </a:lnTo>
                <a:lnTo>
                  <a:pt x="391" y="531"/>
                </a:lnTo>
                <a:lnTo>
                  <a:pt x="403" y="525"/>
                </a:lnTo>
                <a:lnTo>
                  <a:pt x="427" y="511"/>
                </a:lnTo>
                <a:lnTo>
                  <a:pt x="450" y="497"/>
                </a:lnTo>
                <a:lnTo>
                  <a:pt x="472" y="482"/>
                </a:lnTo>
                <a:lnTo>
                  <a:pt x="494" y="467"/>
                </a:lnTo>
                <a:lnTo>
                  <a:pt x="506" y="458"/>
                </a:lnTo>
                <a:lnTo>
                  <a:pt x="516" y="450"/>
                </a:lnTo>
                <a:lnTo>
                  <a:pt x="526" y="441"/>
                </a:lnTo>
                <a:lnTo>
                  <a:pt x="536" y="432"/>
                </a:lnTo>
                <a:lnTo>
                  <a:pt x="546" y="423"/>
                </a:lnTo>
                <a:lnTo>
                  <a:pt x="556" y="414"/>
                </a:lnTo>
                <a:lnTo>
                  <a:pt x="565" y="405"/>
                </a:lnTo>
                <a:lnTo>
                  <a:pt x="575" y="395"/>
                </a:lnTo>
                <a:lnTo>
                  <a:pt x="584" y="385"/>
                </a:lnTo>
                <a:lnTo>
                  <a:pt x="593" y="375"/>
                </a:lnTo>
                <a:lnTo>
                  <a:pt x="610" y="353"/>
                </a:lnTo>
                <a:lnTo>
                  <a:pt x="626" y="332"/>
                </a:lnTo>
                <a:lnTo>
                  <a:pt x="642" y="310"/>
                </a:lnTo>
                <a:lnTo>
                  <a:pt x="656" y="287"/>
                </a:lnTo>
                <a:lnTo>
                  <a:pt x="671" y="264"/>
                </a:lnTo>
                <a:lnTo>
                  <a:pt x="683" y="240"/>
                </a:lnTo>
                <a:lnTo>
                  <a:pt x="689" y="228"/>
                </a:lnTo>
                <a:lnTo>
                  <a:pt x="695" y="215"/>
                </a:lnTo>
                <a:lnTo>
                  <a:pt x="705" y="189"/>
                </a:lnTo>
                <a:lnTo>
                  <a:pt x="715" y="164"/>
                </a:lnTo>
                <a:lnTo>
                  <a:pt x="723" y="138"/>
                </a:lnTo>
                <a:lnTo>
                  <a:pt x="731" y="111"/>
                </a:lnTo>
                <a:lnTo>
                  <a:pt x="737" y="84"/>
                </a:lnTo>
                <a:lnTo>
                  <a:pt x="742" y="57"/>
                </a:lnTo>
                <a:lnTo>
                  <a:pt x="746" y="28"/>
                </a:lnTo>
                <a:lnTo>
                  <a:pt x="747" y="14"/>
                </a:lnTo>
                <a:lnTo>
                  <a:pt x="748" y="0"/>
                </a:lnTo>
                <a:lnTo>
                  <a:pt x="1032" y="202"/>
                </a:lnTo>
                <a:lnTo>
                  <a:pt x="1385" y="4"/>
                </a:lnTo>
                <a:lnTo>
                  <a:pt x="1384" y="36"/>
                </a:lnTo>
                <a:lnTo>
                  <a:pt x="1382" y="66"/>
                </a:lnTo>
                <a:lnTo>
                  <a:pt x="1379" y="96"/>
                </a:lnTo>
                <a:lnTo>
                  <a:pt x="1375" y="126"/>
                </a:lnTo>
                <a:lnTo>
                  <a:pt x="1371" y="156"/>
                </a:lnTo>
                <a:lnTo>
                  <a:pt x="1366" y="185"/>
                </a:lnTo>
                <a:lnTo>
                  <a:pt x="1360" y="216"/>
                </a:lnTo>
                <a:lnTo>
                  <a:pt x="1354" y="245"/>
                </a:lnTo>
                <a:lnTo>
                  <a:pt x="1347" y="273"/>
                </a:lnTo>
                <a:lnTo>
                  <a:pt x="1339" y="302"/>
                </a:lnTo>
                <a:lnTo>
                  <a:pt x="1331" y="330"/>
                </a:lnTo>
                <a:lnTo>
                  <a:pt x="1322" y="359"/>
                </a:lnTo>
                <a:lnTo>
                  <a:pt x="1313" y="387"/>
                </a:lnTo>
                <a:lnTo>
                  <a:pt x="1301" y="414"/>
                </a:lnTo>
                <a:lnTo>
                  <a:pt x="1291" y="441"/>
                </a:lnTo>
                <a:lnTo>
                  <a:pt x="1279" y="468"/>
                </a:lnTo>
                <a:lnTo>
                  <a:pt x="1268" y="494"/>
                </a:lnTo>
                <a:lnTo>
                  <a:pt x="1255" y="522"/>
                </a:lnTo>
                <a:lnTo>
                  <a:pt x="1242" y="547"/>
                </a:lnTo>
                <a:lnTo>
                  <a:pt x="1228" y="573"/>
                </a:lnTo>
                <a:lnTo>
                  <a:pt x="1214" y="598"/>
                </a:lnTo>
                <a:lnTo>
                  <a:pt x="1200" y="623"/>
                </a:lnTo>
                <a:lnTo>
                  <a:pt x="1184" y="647"/>
                </a:lnTo>
                <a:lnTo>
                  <a:pt x="1169" y="671"/>
                </a:lnTo>
                <a:lnTo>
                  <a:pt x="1152" y="696"/>
                </a:lnTo>
                <a:lnTo>
                  <a:pt x="1135" y="719"/>
                </a:lnTo>
                <a:lnTo>
                  <a:pt x="1117" y="742"/>
                </a:lnTo>
                <a:lnTo>
                  <a:pt x="1099" y="764"/>
                </a:lnTo>
                <a:lnTo>
                  <a:pt x="1081" y="786"/>
                </a:lnTo>
                <a:lnTo>
                  <a:pt x="1062" y="808"/>
                </a:lnTo>
                <a:lnTo>
                  <a:pt x="1043" y="829"/>
                </a:lnTo>
                <a:lnTo>
                  <a:pt x="1023" y="851"/>
                </a:lnTo>
                <a:lnTo>
                  <a:pt x="1003" y="871"/>
                </a:lnTo>
                <a:lnTo>
                  <a:pt x="982" y="891"/>
                </a:lnTo>
                <a:lnTo>
                  <a:pt x="961" y="910"/>
                </a:lnTo>
                <a:lnTo>
                  <a:pt x="939" y="929"/>
                </a:lnTo>
                <a:lnTo>
                  <a:pt x="917" y="947"/>
                </a:lnTo>
                <a:lnTo>
                  <a:pt x="895" y="965"/>
                </a:lnTo>
                <a:lnTo>
                  <a:pt x="872" y="982"/>
                </a:lnTo>
                <a:lnTo>
                  <a:pt x="849" y="1000"/>
                </a:lnTo>
                <a:lnTo>
                  <a:pt x="826" y="1017"/>
                </a:lnTo>
                <a:lnTo>
                  <a:pt x="801" y="1032"/>
                </a:lnTo>
                <a:lnTo>
                  <a:pt x="776" y="1048"/>
                </a:lnTo>
                <a:lnTo>
                  <a:pt x="752" y="1063"/>
                </a:lnTo>
                <a:lnTo>
                  <a:pt x="727" y="1077"/>
                </a:lnTo>
                <a:lnTo>
                  <a:pt x="701" y="1090"/>
                </a:lnTo>
                <a:lnTo>
                  <a:pt x="676" y="1104"/>
                </a:lnTo>
                <a:lnTo>
                  <a:pt x="649" y="1116"/>
                </a:lnTo>
                <a:lnTo>
                  <a:pt x="622" y="1128"/>
                </a:lnTo>
                <a:lnTo>
                  <a:pt x="595" y="1139"/>
                </a:lnTo>
                <a:lnTo>
                  <a:pt x="568" y="1150"/>
                </a:lnTo>
                <a:lnTo>
                  <a:pt x="541" y="1161"/>
                </a:lnTo>
                <a:lnTo>
                  <a:pt x="514" y="1171"/>
                </a:lnTo>
                <a:lnTo>
                  <a:pt x="485" y="1180"/>
                </a:lnTo>
                <a:lnTo>
                  <a:pt x="456" y="1188"/>
                </a:lnTo>
                <a:lnTo>
                  <a:pt x="428" y="1196"/>
                </a:lnTo>
                <a:lnTo>
                  <a:pt x="399" y="1203"/>
                </a:lnTo>
                <a:lnTo>
                  <a:pt x="370" y="1209"/>
                </a:lnTo>
                <a:lnTo>
                  <a:pt x="340" y="1215"/>
                </a:lnTo>
                <a:lnTo>
                  <a:pt x="311" y="1220"/>
                </a:lnTo>
                <a:lnTo>
                  <a:pt x="281" y="1224"/>
                </a:lnTo>
                <a:lnTo>
                  <a:pt x="251" y="1228"/>
                </a:lnTo>
                <a:lnTo>
                  <a:pt x="221" y="1231"/>
                </a:lnTo>
                <a:lnTo>
                  <a:pt x="191" y="1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3605" rIns="0" bIns="33605" anchor="ctr"/>
          <a:lstStyle/>
          <a:p>
            <a:endParaRPr lang="zh-CN" altLang="en-US"/>
          </a:p>
        </p:txBody>
      </p:sp>
      <p:sp>
        <p:nvSpPr>
          <p:cNvPr id="34824" name="中心文本"/>
          <p:cNvSpPr txBox="1">
            <a:spLocks noChangeArrowheads="1"/>
          </p:cNvSpPr>
          <p:nvPr/>
        </p:nvSpPr>
        <p:spPr bwMode="auto">
          <a:xfrm>
            <a:off x="5223384" y="3090269"/>
            <a:ext cx="168275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dirty="0" smtClean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四个</a:t>
            </a:r>
            <a:endParaRPr lang="en-US" altLang="zh-CN" sz="3600" dirty="0" smtClean="0">
              <a:solidFill>
                <a:srgbClr val="7D7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dirty="0" smtClean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</a:t>
            </a:r>
            <a:endParaRPr lang="zh-CN" altLang="en-US" sz="3600" dirty="0">
              <a:solidFill>
                <a:srgbClr val="7D7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1257300" y="1844675"/>
            <a:ext cx="351313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订单循环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7501663" y="1867932"/>
            <a:ext cx="351313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2" indent="0" algn="ctr" eaLnBrk="1" hangingPunct="1"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制造循环</a:t>
            </a:r>
            <a:endParaRPr lang="zh-CN" altLang="en-US" sz="2800" dirty="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325310" y="4323372"/>
            <a:ext cx="351313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补货循环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612725" y="4239012"/>
            <a:ext cx="351313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采购循环</a:t>
            </a:r>
          </a:p>
        </p:txBody>
      </p:sp>
      <p:sp>
        <p:nvSpPr>
          <p:cNvPr id="18" name="灯片编号占位符 1"/>
          <p:cNvSpPr txBox="1">
            <a:spLocks/>
          </p:cNvSpPr>
          <p:nvPr/>
        </p:nvSpPr>
        <p:spPr>
          <a:xfrm>
            <a:off x="10556346" y="6413732"/>
            <a:ext cx="939240" cy="144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800" b="1" smtClean="0">
                <a:solidFill>
                  <a:srgbClr val="025483"/>
                </a:solidFill>
              </a:rPr>
              <a:t>第 </a:t>
            </a:r>
            <a:fld id="{75168D04-7926-484C-B90B-2D13ABC6EC67}" type="slidenum">
              <a:rPr lang="zh-CN" altLang="en-US" sz="800" b="1" smtClean="0">
                <a:solidFill>
                  <a:srgbClr val="025483"/>
                </a:solidFill>
              </a:rPr>
              <a:pPr algn="r"/>
              <a:t>6</a:t>
            </a:fld>
            <a:r>
              <a:rPr lang="zh-CN" altLang="en-US" sz="800" b="1" smtClean="0">
                <a:solidFill>
                  <a:srgbClr val="025483"/>
                </a:solidFill>
              </a:rPr>
              <a:t> 页</a:t>
            </a:r>
            <a:endParaRPr lang="zh-CN" altLang="en-US" sz="800" b="1" dirty="0">
              <a:solidFill>
                <a:srgbClr val="02548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93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/>
      <p:bldP spid="34822" grpId="0" animBg="1"/>
      <p:bldP spid="34823" grpId="0" animBg="1"/>
      <p:bldP spid="34824" grpId="0"/>
      <p:bldP spid="34825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1"/>
          <p:cNvSpPr txBox="1">
            <a:spLocks/>
          </p:cNvSpPr>
          <p:nvPr/>
        </p:nvSpPr>
        <p:spPr>
          <a:xfrm>
            <a:off x="10556346" y="6413732"/>
            <a:ext cx="939240" cy="144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800" b="1" smtClean="0">
                <a:solidFill>
                  <a:srgbClr val="025483"/>
                </a:solidFill>
              </a:rPr>
              <a:t>第 </a:t>
            </a:r>
            <a:fld id="{75168D04-7926-484C-B90B-2D13ABC6EC67}" type="slidenum">
              <a:rPr lang="zh-CN" altLang="en-US" sz="800" b="1" smtClean="0">
                <a:solidFill>
                  <a:srgbClr val="025483"/>
                </a:solidFill>
              </a:rPr>
              <a:pPr algn="r"/>
              <a:t>7</a:t>
            </a:fld>
            <a:r>
              <a:rPr lang="zh-CN" altLang="en-US" sz="800" b="1" smtClean="0">
                <a:solidFill>
                  <a:srgbClr val="025483"/>
                </a:solidFill>
              </a:rPr>
              <a:t> 页</a:t>
            </a:r>
            <a:endParaRPr lang="zh-CN" altLang="en-US" sz="800" b="1" dirty="0">
              <a:solidFill>
                <a:srgbClr val="025483"/>
              </a:solidFill>
            </a:endParaRPr>
          </a:p>
        </p:txBody>
      </p:sp>
      <p:sp>
        <p:nvSpPr>
          <p:cNvPr id="55" name="灯片编号占位符 1"/>
          <p:cNvSpPr txBox="1">
            <a:spLocks/>
          </p:cNvSpPr>
          <p:nvPr/>
        </p:nvSpPr>
        <p:spPr>
          <a:xfrm>
            <a:off x="10708746" y="6566132"/>
            <a:ext cx="939240" cy="144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800" b="1" dirty="0" smtClean="0">
                <a:solidFill>
                  <a:srgbClr val="025483"/>
                </a:solidFill>
              </a:rPr>
              <a:t>第 </a:t>
            </a:r>
            <a:fld id="{75168D04-7926-484C-B90B-2D13ABC6EC67}" type="slidenum">
              <a:rPr lang="zh-CN" altLang="en-US" sz="800" b="1" smtClean="0">
                <a:solidFill>
                  <a:srgbClr val="025483"/>
                </a:solidFill>
              </a:rPr>
              <a:pPr algn="r"/>
              <a:t>7</a:t>
            </a:fld>
            <a:r>
              <a:rPr lang="zh-CN" altLang="en-US" sz="800" b="1" dirty="0" smtClean="0">
                <a:solidFill>
                  <a:srgbClr val="025483"/>
                </a:solidFill>
              </a:rPr>
              <a:t> 页</a:t>
            </a:r>
            <a:endParaRPr lang="zh-CN" altLang="en-US" sz="800" b="1" dirty="0">
              <a:solidFill>
                <a:srgbClr val="025483"/>
              </a:solidFill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955127" y="183974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供应链流程循环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31" y="979144"/>
            <a:ext cx="4185189" cy="569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8262117" y="1710697"/>
            <a:ext cx="9004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</a:rPr>
              <a:t>供应链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</a:rPr>
              <a:t>流程循环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814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1"/>
          <p:cNvSpPr txBox="1">
            <a:spLocks/>
          </p:cNvSpPr>
          <p:nvPr/>
        </p:nvSpPr>
        <p:spPr>
          <a:xfrm>
            <a:off x="10556346" y="6413732"/>
            <a:ext cx="939240" cy="144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800" b="1" smtClean="0">
                <a:solidFill>
                  <a:srgbClr val="025483"/>
                </a:solidFill>
              </a:rPr>
              <a:t>第 </a:t>
            </a:r>
            <a:fld id="{75168D04-7926-484C-B90B-2D13ABC6EC67}" type="slidenum">
              <a:rPr lang="zh-CN" altLang="en-US" sz="800" b="1" smtClean="0">
                <a:solidFill>
                  <a:srgbClr val="025483"/>
                </a:solidFill>
              </a:rPr>
              <a:pPr algn="r"/>
              <a:t>8</a:t>
            </a:fld>
            <a:r>
              <a:rPr lang="zh-CN" altLang="en-US" sz="800" b="1" smtClean="0">
                <a:solidFill>
                  <a:srgbClr val="025483"/>
                </a:solidFill>
              </a:rPr>
              <a:t> 页</a:t>
            </a:r>
            <a:endParaRPr lang="zh-CN" altLang="en-US" sz="800" b="1" dirty="0">
              <a:solidFill>
                <a:srgbClr val="025483"/>
              </a:solidFill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998180" y="162451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子流程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3033428" y="1043202"/>
            <a:ext cx="5806181" cy="5159632"/>
            <a:chOff x="706064" y="907023"/>
            <a:chExt cx="6170612" cy="5773737"/>
          </a:xfrm>
        </p:grpSpPr>
        <p:pic>
          <p:nvPicPr>
            <p:cNvPr id="9" name="Picture 5" descr="FG_01_00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64" y="1869048"/>
              <a:ext cx="6170612" cy="412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9"/>
            <p:cNvSpPr>
              <a:spLocks/>
            </p:cNvSpPr>
            <p:nvPr/>
          </p:nvSpPr>
          <p:spPr bwMode="auto">
            <a:xfrm>
              <a:off x="3138114" y="907023"/>
              <a:ext cx="3556000" cy="609600"/>
            </a:xfrm>
            <a:prstGeom prst="accentBorderCallout2">
              <a:avLst>
                <a:gd name="adj1" fmla="val 18750"/>
                <a:gd name="adj2" fmla="val -2144"/>
                <a:gd name="adj3" fmla="val 18750"/>
                <a:gd name="adj4" fmla="val -23347"/>
                <a:gd name="adj5" fmla="val 432292"/>
                <a:gd name="adj6" fmla="val -45403"/>
              </a:avLst>
            </a:prstGeom>
            <a:solidFill>
              <a:schemeClr val="accent1">
                <a:alpha val="350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zh-CN" altLang="en-US" sz="16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确保可以得到产品并且通过规模购买达到节约成本的目的。</a:t>
              </a:r>
            </a:p>
          </p:txBody>
        </p:sp>
        <p:sp>
          <p:nvSpPr>
            <p:cNvPr id="11" name="AutoShape 10"/>
            <p:cNvSpPr>
              <a:spLocks/>
            </p:cNvSpPr>
            <p:nvPr/>
          </p:nvSpPr>
          <p:spPr bwMode="auto">
            <a:xfrm>
              <a:off x="2960314" y="6071160"/>
              <a:ext cx="3033712" cy="609600"/>
            </a:xfrm>
            <a:prstGeom prst="accentBorderCallout2">
              <a:avLst>
                <a:gd name="adj1" fmla="val 18750"/>
                <a:gd name="adj2" fmla="val -2514"/>
                <a:gd name="adj3" fmla="val 18750"/>
                <a:gd name="adj4" fmla="val -21245"/>
                <a:gd name="adj5" fmla="val -92968"/>
                <a:gd name="adj6" fmla="val -40713"/>
              </a:avLst>
            </a:prstGeom>
            <a:solidFill>
              <a:schemeClr val="accent1">
                <a:alpha val="35001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zh-CN" altLang="en-US" sz="1600" b="1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试图预测需求，并且尽量减少接收订单的成本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32502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1"/>
          <p:cNvSpPr txBox="1">
            <a:spLocks/>
          </p:cNvSpPr>
          <p:nvPr/>
        </p:nvSpPr>
        <p:spPr>
          <a:xfrm>
            <a:off x="10556346" y="6413732"/>
            <a:ext cx="939240" cy="144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zh-CN" altLang="en-US" sz="800" b="1" smtClean="0">
                <a:solidFill>
                  <a:srgbClr val="025483"/>
                </a:solidFill>
              </a:rPr>
              <a:t>第 </a:t>
            </a:r>
            <a:fld id="{75168D04-7926-484C-B90B-2D13ABC6EC67}" type="slidenum">
              <a:rPr lang="zh-CN" altLang="en-US" sz="800" b="1" smtClean="0">
                <a:solidFill>
                  <a:srgbClr val="025483"/>
                </a:solidFill>
              </a:rPr>
              <a:pPr algn="r"/>
              <a:t>9</a:t>
            </a:fld>
            <a:r>
              <a:rPr lang="zh-CN" altLang="en-US" sz="800" b="1" smtClean="0">
                <a:solidFill>
                  <a:srgbClr val="025483"/>
                </a:solidFill>
              </a:rPr>
              <a:t> 页</a:t>
            </a:r>
            <a:endParaRPr lang="zh-CN" altLang="en-US" sz="800" b="1" dirty="0">
              <a:solidFill>
                <a:srgbClr val="025483"/>
              </a:solidFill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955577" y="162451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楷体_GB2312" pitchFamily="49" charset="-122"/>
              </a:rPr>
              <a:t>流程循环之间的区别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15" name="Freeform 45"/>
          <p:cNvSpPr/>
          <p:nvPr/>
        </p:nvSpPr>
        <p:spPr bwMode="auto">
          <a:xfrm>
            <a:off x="952136" y="5837189"/>
            <a:ext cx="3734976" cy="487061"/>
          </a:xfrm>
          <a:custGeom>
            <a:avLst/>
            <a:gdLst>
              <a:gd name="T0" fmla="*/ 0 w 885"/>
              <a:gd name="T1" fmla="*/ 16 h 39"/>
              <a:gd name="T2" fmla="*/ 78 w 885"/>
              <a:gd name="T3" fmla="*/ 39 h 39"/>
              <a:gd name="T4" fmla="*/ 885 w 885"/>
              <a:gd name="T5" fmla="*/ 39 h 39"/>
              <a:gd name="T6" fmla="*/ 885 w 885"/>
              <a:gd name="T7" fmla="*/ 0 h 39"/>
              <a:gd name="T8" fmla="*/ 0 w 885"/>
              <a:gd name="T9" fmla="*/ 0 h 39"/>
              <a:gd name="T10" fmla="*/ 0 w 885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5" h="39">
                <a:moveTo>
                  <a:pt x="0" y="16"/>
                </a:moveTo>
                <a:cubicBezTo>
                  <a:pt x="0" y="23"/>
                  <a:pt x="30" y="39"/>
                  <a:pt x="78" y="39"/>
                </a:cubicBezTo>
                <a:cubicBezTo>
                  <a:pt x="126" y="39"/>
                  <a:pt x="885" y="39"/>
                  <a:pt x="885" y="39"/>
                </a:cubicBezTo>
                <a:cubicBezTo>
                  <a:pt x="885" y="0"/>
                  <a:pt x="885" y="0"/>
                  <a:pt x="885" y="0"/>
                </a:cubicBezTo>
                <a:cubicBezTo>
                  <a:pt x="0" y="0"/>
                  <a:pt x="0" y="0"/>
                  <a:pt x="0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46"/>
          <p:cNvSpPr/>
          <p:nvPr/>
        </p:nvSpPr>
        <p:spPr bwMode="auto">
          <a:xfrm>
            <a:off x="6399218" y="5854582"/>
            <a:ext cx="4087296" cy="487061"/>
          </a:xfrm>
          <a:custGeom>
            <a:avLst/>
            <a:gdLst>
              <a:gd name="T0" fmla="*/ 884 w 884"/>
              <a:gd name="T1" fmla="*/ 16 h 39"/>
              <a:gd name="T2" fmla="*/ 806 w 884"/>
              <a:gd name="T3" fmla="*/ 39 h 39"/>
              <a:gd name="T4" fmla="*/ 0 w 884"/>
              <a:gd name="T5" fmla="*/ 39 h 39"/>
              <a:gd name="T6" fmla="*/ 0 w 884"/>
              <a:gd name="T7" fmla="*/ 0 h 39"/>
              <a:gd name="T8" fmla="*/ 884 w 884"/>
              <a:gd name="T9" fmla="*/ 0 h 39"/>
              <a:gd name="T10" fmla="*/ 884 w 884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39">
                <a:moveTo>
                  <a:pt x="884" y="16"/>
                </a:moveTo>
                <a:cubicBezTo>
                  <a:pt x="884" y="23"/>
                  <a:pt x="854" y="39"/>
                  <a:pt x="806" y="39"/>
                </a:cubicBezTo>
                <a:cubicBezTo>
                  <a:pt x="758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884" y="0"/>
                  <a:pt x="884" y="0"/>
                  <a:pt x="884" y="0"/>
                </a:cubicBezTo>
                <a:lnTo>
                  <a:pt x="884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1835536" y="862202"/>
            <a:ext cx="7972437" cy="4818429"/>
          </a:xfrm>
          <a:custGeom>
            <a:avLst/>
            <a:gdLst>
              <a:gd name="T0" fmla="*/ 40 w 1414"/>
              <a:gd name="T1" fmla="*/ 964 h 964"/>
              <a:gd name="T2" fmla="*/ 0 w 1414"/>
              <a:gd name="T3" fmla="*/ 924 h 964"/>
              <a:gd name="T4" fmla="*/ 0 w 1414"/>
              <a:gd name="T5" fmla="*/ 40 h 964"/>
              <a:gd name="T6" fmla="*/ 40 w 1414"/>
              <a:gd name="T7" fmla="*/ 0 h 964"/>
              <a:gd name="T8" fmla="*/ 1373 w 1414"/>
              <a:gd name="T9" fmla="*/ 0 h 964"/>
              <a:gd name="T10" fmla="*/ 1414 w 1414"/>
              <a:gd name="T11" fmla="*/ 40 h 964"/>
              <a:gd name="T12" fmla="*/ 1414 w 1414"/>
              <a:gd name="T13" fmla="*/ 924 h 964"/>
              <a:gd name="T14" fmla="*/ 1373 w 1414"/>
              <a:gd name="T15" fmla="*/ 964 h 964"/>
              <a:gd name="T16" fmla="*/ 40 w 1414"/>
              <a:gd name="T17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964">
                <a:moveTo>
                  <a:pt x="40" y="964"/>
                </a:moveTo>
                <a:cubicBezTo>
                  <a:pt x="18" y="964"/>
                  <a:pt x="0" y="946"/>
                  <a:pt x="0" y="92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1373" y="0"/>
                  <a:pt x="1373" y="0"/>
                  <a:pt x="1373" y="0"/>
                </a:cubicBezTo>
                <a:cubicBezTo>
                  <a:pt x="1396" y="0"/>
                  <a:pt x="1414" y="18"/>
                  <a:pt x="1414" y="40"/>
                </a:cubicBezTo>
                <a:cubicBezTo>
                  <a:pt x="1414" y="924"/>
                  <a:pt x="1414" y="924"/>
                  <a:pt x="1414" y="924"/>
                </a:cubicBezTo>
                <a:cubicBezTo>
                  <a:pt x="1414" y="946"/>
                  <a:pt x="1396" y="964"/>
                  <a:pt x="1373" y="964"/>
                </a:cubicBezTo>
                <a:lnTo>
                  <a:pt x="40" y="964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53"/>
          <p:cNvSpPr>
            <a:spLocks noChangeArrowheads="1"/>
          </p:cNvSpPr>
          <p:nvPr/>
        </p:nvSpPr>
        <p:spPr bwMode="auto">
          <a:xfrm>
            <a:off x="1943850" y="1018756"/>
            <a:ext cx="7811927" cy="452271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 dirty="0"/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1874256" y="5660789"/>
            <a:ext cx="7898920" cy="159003"/>
          </a:xfrm>
          <a:prstGeom prst="rect">
            <a:avLst/>
          </a:prstGeom>
          <a:solidFill>
            <a:srgbClr val="D2D6D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51"/>
          <p:cNvSpPr/>
          <p:nvPr/>
        </p:nvSpPr>
        <p:spPr bwMode="auto">
          <a:xfrm>
            <a:off x="4660261" y="5904318"/>
            <a:ext cx="1737605" cy="402534"/>
          </a:xfrm>
          <a:custGeom>
            <a:avLst/>
            <a:gdLst>
              <a:gd name="T0" fmla="*/ 0 w 252"/>
              <a:gd name="T1" fmla="*/ 0 h 18"/>
              <a:gd name="T2" fmla="*/ 22 w 252"/>
              <a:gd name="T3" fmla="*/ 18 h 18"/>
              <a:gd name="T4" fmla="*/ 230 w 252"/>
              <a:gd name="T5" fmla="*/ 18 h 18"/>
              <a:gd name="T6" fmla="*/ 252 w 252"/>
              <a:gd name="T7" fmla="*/ 0 h 18"/>
              <a:gd name="T8" fmla="*/ 0 w 252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8">
                <a:moveTo>
                  <a:pt x="0" y="0"/>
                </a:moveTo>
                <a:cubicBezTo>
                  <a:pt x="2" y="10"/>
                  <a:pt x="11" y="18"/>
                  <a:pt x="22" y="18"/>
                </a:cubicBezTo>
                <a:cubicBezTo>
                  <a:pt x="230" y="18"/>
                  <a:pt x="230" y="18"/>
                  <a:pt x="230" y="18"/>
                </a:cubicBezTo>
                <a:cubicBezTo>
                  <a:pt x="241" y="18"/>
                  <a:pt x="250" y="10"/>
                  <a:pt x="25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567111" y="1071715"/>
            <a:ext cx="881062" cy="4103687"/>
          </a:xfrm>
          <a:prstGeom prst="rect">
            <a:avLst/>
          </a:prstGeom>
          <a:solidFill>
            <a:srgbClr val="025483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charset="0"/>
                <a:ea typeface="微软雅黑" charset="0"/>
                <a:cs typeface="微软雅黑" charset="0"/>
              </a:rPr>
              <a:t>流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charset="0"/>
              <a:ea typeface="微软雅黑" charset="0"/>
              <a:cs typeface="微软雅黑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charset="0"/>
                <a:ea typeface="微软雅黑" charset="0"/>
                <a:cs typeface="微软雅黑" charset="0"/>
              </a:rPr>
              <a:t>程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charset="0"/>
              <a:ea typeface="微软雅黑" charset="0"/>
              <a:cs typeface="微软雅黑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charset="0"/>
                <a:ea typeface="微软雅黑" charset="0"/>
                <a:cs typeface="微软雅黑" charset="0"/>
              </a:rPr>
              <a:t>循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charset="0"/>
              <a:ea typeface="微软雅黑" charset="0"/>
              <a:cs typeface="微软雅黑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charset="0"/>
                <a:ea typeface="微软雅黑" charset="0"/>
                <a:cs typeface="微软雅黑" charset="0"/>
              </a:rPr>
              <a:t>环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charset="0"/>
              <a:ea typeface="微软雅黑" charset="0"/>
              <a:cs typeface="微软雅黑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charset="0"/>
                <a:ea typeface="微软雅黑" charset="0"/>
                <a:cs typeface="微软雅黑" charset="0"/>
              </a:rPr>
              <a:t>之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charset="0"/>
              <a:ea typeface="微软雅黑" charset="0"/>
              <a:cs typeface="微软雅黑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charset="0"/>
                <a:ea typeface="微软雅黑" charset="0"/>
                <a:cs typeface="微软雅黑" charset="0"/>
              </a:rPr>
              <a:t>间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charset="0"/>
              <a:ea typeface="微软雅黑" charset="0"/>
              <a:cs typeface="微软雅黑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charset="0"/>
                <a:ea typeface="微软雅黑" charset="0"/>
                <a:cs typeface="微软雅黑" charset="0"/>
              </a:rPr>
              <a:t>的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charset="0"/>
              <a:ea typeface="微软雅黑" charset="0"/>
              <a:cs typeface="微软雅黑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charset="0"/>
                <a:ea typeface="微软雅黑" charset="0"/>
                <a:cs typeface="微软雅黑" charset="0"/>
              </a:rPr>
              <a:t>区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charset="0"/>
              <a:ea typeface="微软雅黑" charset="0"/>
              <a:cs typeface="微软雅黑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charset="0"/>
                <a:ea typeface="微软雅黑" charset="0"/>
                <a:cs typeface="微软雅黑" charset="0"/>
              </a:rPr>
              <a:t>别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95200" y="1606511"/>
            <a:ext cx="6305508" cy="3342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微软雅黑"/>
                <a:cs typeface="黑体" charset="0"/>
              </a:rPr>
              <a:t>       虽然四个流程循环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微软雅黑"/>
                <a:cs typeface="黑体" charset="0"/>
              </a:rPr>
              <a:t>包括了基本相同的子流程，但也存在如下区别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微软雅黑"/>
                <a:cs typeface="黑体" charset="0"/>
              </a:rPr>
              <a:t>：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25483"/>
              </a:solidFill>
              <a:effectLst/>
              <a:uLnTx/>
              <a:uFillTx/>
              <a:latin typeface="微软雅黑"/>
              <a:cs typeface="黑体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25483"/>
              </a:solidFill>
              <a:effectLst/>
              <a:uLnTx/>
              <a:uFillTx/>
              <a:latin typeface="微软雅黑"/>
              <a:cs typeface="黑体" charset="0"/>
            </a:endParaRPr>
          </a:p>
          <a:p>
            <a:pPr marL="800100" marR="0" lvl="1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微软雅黑"/>
                <a:cs typeface="黑体" charset="0"/>
              </a:rPr>
              <a:t>订单循环中，需求来自于外部，具有不确定性。其他循环虽然订单也具有不确定性，但其订单可根据其他环节的需求准确预测需求量。</a:t>
            </a:r>
          </a:p>
          <a:p>
            <a:pPr marL="0" marR="0" lvl="2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微软雅黑"/>
                <a:cs typeface="黑体" charset="0"/>
              </a:rPr>
              <a:t>  相关需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微软雅黑"/>
                <a:cs typeface="黑体" charset="0"/>
              </a:rPr>
              <a:t>求</a:t>
            </a:r>
          </a:p>
          <a:p>
            <a:pPr marL="800100" marR="0" lvl="1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微软雅黑"/>
                <a:cs typeface="黑体" charset="0"/>
              </a:rPr>
              <a:t>从客户开始，不同环节的订单规模在增加</a:t>
            </a:r>
          </a:p>
          <a:p>
            <a:pPr marL="0" marR="0" lvl="2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微软雅黑"/>
                <a:cs typeface="黑体" charset="0"/>
              </a:rPr>
              <a:t>  有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25483"/>
                </a:solidFill>
                <a:effectLst/>
                <a:uLnTx/>
                <a:uFillTx/>
                <a:latin typeface="微软雅黑"/>
                <a:cs typeface="黑体" charset="0"/>
              </a:rPr>
              <a:t>必要在各个环节共享信息和政策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25483"/>
              </a:solidFill>
              <a:effectLst/>
              <a:uLnTx/>
              <a:uFillTx/>
              <a:latin typeface="微软雅黑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365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Pages>0</Pages>
  <Words>684</Words>
  <Characters>0</Characters>
  <Application>Microsoft Office PowerPoint</Application>
  <DocSecurity>0</DocSecurity>
  <PresentationFormat>自定义</PresentationFormat>
  <Lines>0</Lines>
  <Paragraphs>94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23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Office 主题</vt:lpstr>
      <vt:lpstr>1_自定义设计方案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2_Office 主题​​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9_自定义设计方案</vt:lpstr>
      <vt:lpstr>10_自定义设计方案</vt:lpstr>
      <vt:lpstr>11_自定义设计方案</vt:lpstr>
      <vt:lpstr>12_自定义设计方案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148</cp:revision>
  <dcterms:created xsi:type="dcterms:W3CDTF">2014-06-29T11:45:14Z</dcterms:created>
  <dcterms:modified xsi:type="dcterms:W3CDTF">2018-05-15T10:01:37Z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2052-9.1.0.4555</vt:lpwstr>
  </property>
</Properties>
</file>